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5"/>
  </p:notesMasterIdLst>
  <p:handoutMasterIdLst>
    <p:handoutMasterId r:id="rId46"/>
  </p:handoutMasterIdLst>
  <p:sldIdLst>
    <p:sldId id="298" r:id="rId3"/>
    <p:sldId id="264" r:id="rId4"/>
    <p:sldId id="275" r:id="rId5"/>
    <p:sldId id="265" r:id="rId6"/>
    <p:sldId id="266" r:id="rId7"/>
    <p:sldId id="267" r:id="rId8"/>
    <p:sldId id="268" r:id="rId9"/>
    <p:sldId id="269" r:id="rId10"/>
    <p:sldId id="270" r:id="rId11"/>
    <p:sldId id="271" r:id="rId12"/>
    <p:sldId id="272" r:id="rId13"/>
    <p:sldId id="273" r:id="rId14"/>
    <p:sldId id="274" r:id="rId15"/>
    <p:sldId id="276" r:id="rId16"/>
    <p:sldId id="279" r:id="rId17"/>
    <p:sldId id="256" r:id="rId18"/>
    <p:sldId id="260" r:id="rId19"/>
    <p:sldId id="257" r:id="rId20"/>
    <p:sldId id="258" r:id="rId21"/>
    <p:sldId id="259" r:id="rId22"/>
    <p:sldId id="261" r:id="rId23"/>
    <p:sldId id="262" r:id="rId24"/>
    <p:sldId id="263" r:id="rId25"/>
    <p:sldId id="278" r:id="rId26"/>
    <p:sldId id="295" r:id="rId27"/>
    <p:sldId id="296" r:id="rId28"/>
    <p:sldId id="297" r:id="rId29"/>
    <p:sldId id="294" r:id="rId30"/>
    <p:sldId id="283" r:id="rId31"/>
    <p:sldId id="284" r:id="rId32"/>
    <p:sldId id="288" r:id="rId33"/>
    <p:sldId id="277" r:id="rId34"/>
    <p:sldId id="280" r:id="rId35"/>
    <p:sldId id="281" r:id="rId36"/>
    <p:sldId id="282" r:id="rId37"/>
    <p:sldId id="286" r:id="rId38"/>
    <p:sldId id="287" r:id="rId39"/>
    <p:sldId id="289" r:id="rId40"/>
    <p:sldId id="290" r:id="rId41"/>
    <p:sldId id="291" r:id="rId42"/>
    <p:sldId id="292" r:id="rId43"/>
    <p:sldId id="293" r:id="rId4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i, Meg" initials="TM" lastIdx="0" clrIdx="0">
    <p:extLst>
      <p:ext uri="{19B8F6BF-5375-455C-9EA6-DF929625EA0E}">
        <p15:presenceInfo xmlns:p15="http://schemas.microsoft.com/office/powerpoint/2012/main" userId="S-1-5-21-2090760695-1161300292-829235722-525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95" autoAdjust="0"/>
    <p:restoredTop sz="94660"/>
  </p:normalViewPr>
  <p:slideViewPr>
    <p:cSldViewPr snapToGrid="0">
      <p:cViewPr varScale="1">
        <p:scale>
          <a:sx n="115" d="100"/>
          <a:sy n="115" d="100"/>
        </p:scale>
        <p:origin x="402"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690E9B6-05F1-419F-BEFE-C1AE90D45B87}" type="datetimeFigureOut">
              <a:rPr lang="en-US" smtClean="0"/>
              <a:t>7/9/2019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A2E5269-5D79-4BEC-A791-11861431EFA2}" type="slidenum">
              <a:rPr lang="en-US" smtClean="0"/>
              <a:t>‹#›</a:t>
            </a:fld>
            <a:endParaRPr lang="en-US"/>
          </a:p>
        </p:txBody>
      </p:sp>
    </p:spTree>
    <p:extLst>
      <p:ext uri="{BB962C8B-B14F-4D97-AF65-F5344CB8AC3E}">
        <p14:creationId xmlns:p14="http://schemas.microsoft.com/office/powerpoint/2010/main" val="4035054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D85480B-D781-4416-8CC0-E286223125EC}" type="datetimeFigureOut">
              <a:rPr lang="en-US" smtClean="0"/>
              <a:t>7/9/2019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F297326-6031-4BAF-AF23-F5D32214EFDF}" type="slidenum">
              <a:rPr lang="en-US" smtClean="0"/>
              <a:t>‹#›</a:t>
            </a:fld>
            <a:endParaRPr lang="en-US"/>
          </a:p>
        </p:txBody>
      </p:sp>
    </p:spTree>
    <p:extLst>
      <p:ext uri="{BB962C8B-B14F-4D97-AF65-F5344CB8AC3E}">
        <p14:creationId xmlns:p14="http://schemas.microsoft.com/office/powerpoint/2010/main" val="2861993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BA1BA1-7927-4BDB-881A-5892BD937FE3}"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1C40C-CCB7-4CBC-9137-A0689C725053}" type="slidenum">
              <a:rPr lang="en-US" smtClean="0"/>
              <a:t>‹#›</a:t>
            </a:fld>
            <a:endParaRPr lang="en-US"/>
          </a:p>
        </p:txBody>
      </p:sp>
    </p:spTree>
    <p:extLst>
      <p:ext uri="{BB962C8B-B14F-4D97-AF65-F5344CB8AC3E}">
        <p14:creationId xmlns:p14="http://schemas.microsoft.com/office/powerpoint/2010/main" val="1823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BA1BA1-7927-4BDB-881A-5892BD937FE3}"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1C40C-CCB7-4CBC-9137-A0689C725053}" type="slidenum">
              <a:rPr lang="en-US" smtClean="0"/>
              <a:t>‹#›</a:t>
            </a:fld>
            <a:endParaRPr lang="en-US"/>
          </a:p>
        </p:txBody>
      </p:sp>
    </p:spTree>
    <p:extLst>
      <p:ext uri="{BB962C8B-B14F-4D97-AF65-F5344CB8AC3E}">
        <p14:creationId xmlns:p14="http://schemas.microsoft.com/office/powerpoint/2010/main" val="3815524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BA1BA1-7927-4BDB-881A-5892BD937FE3}"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1C40C-CCB7-4CBC-9137-A0689C725053}" type="slidenum">
              <a:rPr lang="en-US" smtClean="0"/>
              <a:t>‹#›</a:t>
            </a:fld>
            <a:endParaRPr lang="en-US"/>
          </a:p>
        </p:txBody>
      </p:sp>
    </p:spTree>
    <p:extLst>
      <p:ext uri="{BB962C8B-B14F-4D97-AF65-F5344CB8AC3E}">
        <p14:creationId xmlns:p14="http://schemas.microsoft.com/office/powerpoint/2010/main" val="1683761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7/9/2019</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534566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7/9/2019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64415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7/9/2019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15325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7/9/2019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66830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7/9/2019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74733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7/9/2019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3013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7/9/2019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88581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7/9/2019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297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BA1BA1-7927-4BDB-881A-5892BD937FE3}"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1C40C-CCB7-4CBC-9137-A0689C725053}" type="slidenum">
              <a:rPr lang="en-US" smtClean="0"/>
              <a:t>‹#›</a:t>
            </a:fld>
            <a:endParaRPr lang="en-US"/>
          </a:p>
        </p:txBody>
      </p:sp>
    </p:spTree>
    <p:extLst>
      <p:ext uri="{BB962C8B-B14F-4D97-AF65-F5344CB8AC3E}">
        <p14:creationId xmlns:p14="http://schemas.microsoft.com/office/powerpoint/2010/main" val="957427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7/9/2019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74493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7/9/2019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2548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7/9/2019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39401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7/9/2019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51695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7/9/2019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84149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7/9/2019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65430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7/9/2019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66302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7/9/2019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87146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7/9/2019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0270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BA1BA1-7927-4BDB-881A-5892BD937FE3}" type="datetimeFigureOut">
              <a:rPr lang="en-US" smtClean="0"/>
              <a:t>7/9/2019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31C40C-CCB7-4CBC-9137-A0689C725053}" type="slidenum">
              <a:rPr lang="en-US" smtClean="0"/>
              <a:t>‹#›</a:t>
            </a:fld>
            <a:endParaRPr lang="en-US"/>
          </a:p>
        </p:txBody>
      </p:sp>
    </p:spTree>
    <p:extLst>
      <p:ext uri="{BB962C8B-B14F-4D97-AF65-F5344CB8AC3E}">
        <p14:creationId xmlns:p14="http://schemas.microsoft.com/office/powerpoint/2010/main" val="2904269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ABA1BA1-7927-4BDB-881A-5892BD937FE3}"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1C40C-CCB7-4CBC-9137-A0689C725053}" type="slidenum">
              <a:rPr lang="en-US" smtClean="0"/>
              <a:t>‹#›</a:t>
            </a:fld>
            <a:endParaRPr lang="en-US"/>
          </a:p>
        </p:txBody>
      </p:sp>
    </p:spTree>
    <p:extLst>
      <p:ext uri="{BB962C8B-B14F-4D97-AF65-F5344CB8AC3E}">
        <p14:creationId xmlns:p14="http://schemas.microsoft.com/office/powerpoint/2010/main" val="398059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BA1BA1-7927-4BDB-881A-5892BD937FE3}" type="datetimeFigureOut">
              <a:rPr lang="en-US" smtClean="0"/>
              <a:t>7/9/2019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31C40C-CCB7-4CBC-9137-A0689C725053}" type="slidenum">
              <a:rPr lang="en-US" smtClean="0"/>
              <a:t>‹#›</a:t>
            </a:fld>
            <a:endParaRPr lang="en-US"/>
          </a:p>
        </p:txBody>
      </p:sp>
    </p:spTree>
    <p:extLst>
      <p:ext uri="{BB962C8B-B14F-4D97-AF65-F5344CB8AC3E}">
        <p14:creationId xmlns:p14="http://schemas.microsoft.com/office/powerpoint/2010/main" val="255623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BA1BA1-7927-4BDB-881A-5892BD937FE3}" type="datetimeFigureOut">
              <a:rPr lang="en-US" smtClean="0"/>
              <a:t>7/9/2019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31C40C-CCB7-4CBC-9137-A0689C725053}" type="slidenum">
              <a:rPr lang="en-US" smtClean="0"/>
              <a:t>‹#›</a:t>
            </a:fld>
            <a:endParaRPr lang="en-US"/>
          </a:p>
        </p:txBody>
      </p:sp>
    </p:spTree>
    <p:extLst>
      <p:ext uri="{BB962C8B-B14F-4D97-AF65-F5344CB8AC3E}">
        <p14:creationId xmlns:p14="http://schemas.microsoft.com/office/powerpoint/2010/main" val="1826800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BA1BA1-7927-4BDB-881A-5892BD937FE3}" type="datetimeFigureOut">
              <a:rPr lang="en-US" smtClean="0"/>
              <a:t>7/9/2019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31C40C-CCB7-4CBC-9137-A0689C725053}" type="slidenum">
              <a:rPr lang="en-US" smtClean="0"/>
              <a:t>‹#›</a:t>
            </a:fld>
            <a:endParaRPr lang="en-US"/>
          </a:p>
        </p:txBody>
      </p:sp>
    </p:spTree>
    <p:extLst>
      <p:ext uri="{BB962C8B-B14F-4D97-AF65-F5344CB8AC3E}">
        <p14:creationId xmlns:p14="http://schemas.microsoft.com/office/powerpoint/2010/main" val="174760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ABA1BA1-7927-4BDB-881A-5892BD937FE3}"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1C40C-CCB7-4CBC-9137-A0689C725053}" type="slidenum">
              <a:rPr lang="en-US" smtClean="0"/>
              <a:t>‹#›</a:t>
            </a:fld>
            <a:endParaRPr lang="en-US"/>
          </a:p>
        </p:txBody>
      </p:sp>
    </p:spTree>
    <p:extLst>
      <p:ext uri="{BB962C8B-B14F-4D97-AF65-F5344CB8AC3E}">
        <p14:creationId xmlns:p14="http://schemas.microsoft.com/office/powerpoint/2010/main" val="285843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ABA1BA1-7927-4BDB-881A-5892BD937FE3}" type="datetimeFigureOut">
              <a:rPr lang="en-US" smtClean="0"/>
              <a:t>7/9/2019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31C40C-CCB7-4CBC-9137-A0689C725053}" type="slidenum">
              <a:rPr lang="en-US" smtClean="0"/>
              <a:t>‹#›</a:t>
            </a:fld>
            <a:endParaRPr lang="en-US"/>
          </a:p>
        </p:txBody>
      </p:sp>
    </p:spTree>
    <p:extLst>
      <p:ext uri="{BB962C8B-B14F-4D97-AF65-F5344CB8AC3E}">
        <p14:creationId xmlns:p14="http://schemas.microsoft.com/office/powerpoint/2010/main" val="2107974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A1BA1-7927-4BDB-881A-5892BD937FE3}" type="datetimeFigureOut">
              <a:rPr lang="en-US" smtClean="0"/>
              <a:t>7/9/2019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1C40C-CCB7-4CBC-9137-A0689C725053}" type="slidenum">
              <a:rPr lang="en-US" smtClean="0"/>
              <a:t>‹#›</a:t>
            </a:fld>
            <a:endParaRPr lang="en-US"/>
          </a:p>
        </p:txBody>
      </p:sp>
    </p:spTree>
    <p:extLst>
      <p:ext uri="{BB962C8B-B14F-4D97-AF65-F5344CB8AC3E}">
        <p14:creationId xmlns:p14="http://schemas.microsoft.com/office/powerpoint/2010/main" val="2668882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7/9/2019</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992399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hyperlink" Target="https://www.nchpad.org/fppics/CHII_Organizational%20Assessment.pdf"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First of two slide sets for Meeting #2 </a:t>
            </a:r>
            <a:br>
              <a:rPr lang="en-US" dirty="0" smtClean="0"/>
            </a:br>
            <a:r>
              <a:rPr lang="en-US" sz="2400" dirty="0" smtClean="0"/>
              <a:t>Supplemental Material for: </a:t>
            </a:r>
            <a:br>
              <a:rPr lang="en-US" sz="2400" dirty="0" smtClean="0"/>
            </a:br>
            <a:r>
              <a:rPr lang="en-US" sz="2400" dirty="0" smtClean="0"/>
              <a:t>Building a Collaborative Community of Practice to Improve Information and Referral Services with Persons with Intellectual and Developmental Disabilities and Community Stakeholders: </a:t>
            </a:r>
            <a:br>
              <a:rPr lang="en-US" sz="2400" dirty="0" smtClean="0"/>
            </a:br>
            <a:r>
              <a:rPr lang="en-US" sz="2200" dirty="0" smtClean="0"/>
              <a:t>A procedures manual for state and local disability organizations, </a:t>
            </a:r>
            <a:br>
              <a:rPr lang="en-US" sz="2200" dirty="0" smtClean="0"/>
            </a:br>
            <a:r>
              <a:rPr lang="en-US" sz="2200" i="1" dirty="0" smtClean="0"/>
              <a:t>including Special Olympics Programs</a:t>
            </a:r>
            <a:endParaRPr lang="en-US" sz="2200" dirty="0"/>
          </a:p>
        </p:txBody>
      </p:sp>
      <p:sp>
        <p:nvSpPr>
          <p:cNvPr id="3" name="Subtitle 2"/>
          <p:cNvSpPr>
            <a:spLocks noGrp="1"/>
          </p:cNvSpPr>
          <p:nvPr>
            <p:ph type="subTitle" idx="1"/>
          </p:nvPr>
        </p:nvSpPr>
        <p:spPr>
          <a:xfrm>
            <a:off x="1154955" y="4777379"/>
            <a:ext cx="8825658" cy="1132969"/>
          </a:xfrm>
        </p:spPr>
        <p:txBody>
          <a:bodyPr>
            <a:normAutofit fontScale="25000" lnSpcReduction="20000"/>
          </a:bodyPr>
          <a:lstStyle/>
          <a:p>
            <a:r>
              <a:rPr lang="en-US" sz="2900" dirty="0"/>
              <a:t>This project was completed with a grant from Special Olympics.  Special Olympics Health is supported by cooperative agreement #NU27DD001156 from the U.S. Centers for Disease Control and Prevention (CDC). The contents of this procedures manual and supplemental materials are the responsibility of Special Olympics and do not necessarily represent the views of CDC. The mark “CDC” is owned by the US Dept. of Health and Human Services and is used with permission. The contents of this procedures manual do not necessarily represent the views of CDC. The project also is funded, in part, by the Rural Institute at the University of Montana, Montana’s University Center for Excellence in Developmental Disabilities, Grant #90DDUC0010-01-00. The content and opinions expressed in this manual do not necessarily represent the U.S. Administration on Community Living or the U.S. Government.</a:t>
            </a:r>
          </a:p>
          <a:p>
            <a:r>
              <a:rPr lang="en-US" sz="2900" dirty="0"/>
              <a:t>Recommended Citation: Traci, M., Farley, D., Steven, S., Pittaway, M., &amp; Iverson, J. (2019). Building a Collaborative Community of Practice to Improve Information and Referral Services with Persons with Intellectual and Developmental Disabilities and Community Stakeholders: A procedures manual for state and local disability organizations, including Special Olympics Programs. University of Montana, Missoula, Montana. ©RTC: Rural 2019</a:t>
            </a:r>
          </a:p>
        </p:txBody>
      </p:sp>
    </p:spTree>
    <p:extLst>
      <p:ext uri="{BB962C8B-B14F-4D97-AF65-F5344CB8AC3E}">
        <p14:creationId xmlns:p14="http://schemas.microsoft.com/office/powerpoint/2010/main" val="938519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0929" y="762546"/>
            <a:ext cx="8825658" cy="771286"/>
          </a:xfrm>
        </p:spPr>
        <p:txBody>
          <a:bodyPr/>
          <a:lstStyle/>
          <a:p>
            <a:pPr algn="ctr"/>
            <a:r>
              <a:rPr lang="en-US" b="1" dirty="0" smtClean="0"/>
              <a:t>What We Learned</a:t>
            </a:r>
            <a:endParaRPr lang="en-US" b="1" dirty="0"/>
          </a:p>
        </p:txBody>
      </p:sp>
      <p:sp>
        <p:nvSpPr>
          <p:cNvPr id="6" name="TextBox 5"/>
          <p:cNvSpPr txBox="1"/>
          <p:nvPr/>
        </p:nvSpPr>
        <p:spPr>
          <a:xfrm>
            <a:off x="2163097" y="1995948"/>
            <a:ext cx="7728154" cy="2339102"/>
          </a:xfrm>
          <a:prstGeom prst="rect">
            <a:avLst/>
          </a:prstGeom>
          <a:ln>
            <a:solidFill>
              <a:schemeClr val="tx2">
                <a:lumMod val="5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1"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rPr>
              <a:t>List community resources mentioned during the assets mapping activity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rPr>
              <a:t>To name a few…</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rPr>
              <a:t>Free bus transportation</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rPr>
              <a:t>Public library</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rPr>
              <a:t>Food bank and free cooking classes</a:t>
            </a:r>
          </a:p>
          <a:p>
            <a:pPr marR="0" lvl="1" algn="l" defTabSz="4572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86242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0090" y="831372"/>
            <a:ext cx="8825658" cy="771286"/>
          </a:xfrm>
        </p:spPr>
        <p:txBody>
          <a:bodyPr/>
          <a:lstStyle/>
          <a:p>
            <a:pPr algn="ctr"/>
            <a:r>
              <a:rPr lang="en-US" b="1" dirty="0" smtClean="0"/>
              <a:t>What We Learned</a:t>
            </a:r>
            <a:endParaRPr lang="en-US" b="1" dirty="0"/>
          </a:p>
        </p:txBody>
      </p:sp>
      <p:sp>
        <p:nvSpPr>
          <p:cNvPr id="6" name="TextBox 5"/>
          <p:cNvSpPr txBox="1"/>
          <p:nvPr/>
        </p:nvSpPr>
        <p:spPr>
          <a:xfrm>
            <a:off x="1759974" y="2290916"/>
            <a:ext cx="7728154" cy="2616101"/>
          </a:xfrm>
          <a:prstGeom prst="rect">
            <a:avLst/>
          </a:prstGeom>
          <a:ln>
            <a:solidFill>
              <a:schemeClr val="tx2">
                <a:lumMod val="5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1"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rPr>
              <a:t>We become connected to resources in our community in a variety of ways</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rPr>
              <a:t>Word of mouth, hearing from a friend</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rPr>
              <a:t>Agencies such as SUMMIT or Opportunity Resources</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rPr>
              <a:t>Online information seeking</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rPr>
              <a:t>Case manager or Job Coach</a:t>
            </a: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05848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448" y="742881"/>
            <a:ext cx="8825658" cy="958099"/>
          </a:xfrm>
        </p:spPr>
        <p:txBody>
          <a:bodyPr/>
          <a:lstStyle/>
          <a:p>
            <a:pPr algn="ctr"/>
            <a:r>
              <a:rPr lang="en-US" b="1" dirty="0" smtClean="0"/>
              <a:t>What We Learned</a:t>
            </a:r>
            <a:endParaRPr lang="en-US" b="1" dirty="0"/>
          </a:p>
        </p:txBody>
      </p:sp>
      <p:sp>
        <p:nvSpPr>
          <p:cNvPr id="4" name="TextBox 3"/>
          <p:cNvSpPr txBox="1"/>
          <p:nvPr/>
        </p:nvSpPr>
        <p:spPr>
          <a:xfrm>
            <a:off x="1848465" y="2035277"/>
            <a:ext cx="8642197" cy="310854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1"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rPr>
              <a:t>Although Missoula offers many resources, we still find gaps in becoming connected to them</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800" b="1" i="0" u="none" strike="noStrike" kern="1200" cap="none" spc="0" normalizeH="0" baseline="0" noProof="0" dirty="0">
              <a:ln>
                <a:noFill/>
              </a:ln>
              <a:solidFill>
                <a:srgbClr val="0E5580">
                  <a:lumMod val="50000"/>
                </a:srgbClr>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1"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rPr>
              <a:t>211 can help with making those connections!</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2800" b="1"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800" b="1"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rPr>
              <a:t>We need to promote awareness of 211 among persons with IDD and their family and friends.</a:t>
            </a:r>
            <a:endParaRPr kumimoji="0" lang="en-US" sz="2800" b="1" i="0" u="none" strike="noStrike" kern="1200" cap="none" spc="0" normalizeH="0" baseline="0" noProof="0" dirty="0">
              <a:ln>
                <a:noFill/>
              </a:ln>
              <a:solidFill>
                <a:srgbClr val="0E5580">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13472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448" y="416450"/>
            <a:ext cx="8825658" cy="958099"/>
          </a:xfrm>
        </p:spPr>
        <p:txBody>
          <a:bodyPr/>
          <a:lstStyle/>
          <a:p>
            <a:pPr algn="ctr"/>
            <a:r>
              <a:rPr lang="en-US" b="1" dirty="0" smtClean="0"/>
              <a:t>Moving Forward</a:t>
            </a:r>
            <a:endParaRPr lang="en-US" b="1" dirty="0"/>
          </a:p>
        </p:txBody>
      </p:sp>
      <p:sp>
        <p:nvSpPr>
          <p:cNvPr id="4" name="TextBox 3"/>
          <p:cNvSpPr txBox="1"/>
          <p:nvPr/>
        </p:nvSpPr>
        <p:spPr>
          <a:xfrm>
            <a:off x="706580" y="1374549"/>
            <a:ext cx="10648604" cy="378565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E5580">
                    <a:lumMod val="50000"/>
                  </a:srgbClr>
                </a:solidFill>
                <a:effectLst/>
                <a:uLnTx/>
                <a:uFillTx/>
                <a:latin typeface="Century Gothic" panose="020B0502020202020204"/>
                <a:ea typeface="+mn-ea"/>
                <a:cs typeface="+mn-cs"/>
              </a:rPr>
              <a:t>We will meet again </a:t>
            </a:r>
            <a:r>
              <a:rPr kumimoji="0" lang="en-US" sz="2400" b="0"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rPr>
              <a:t>in</a:t>
            </a:r>
            <a:r>
              <a:rPr lang="en-US" sz="2400" dirty="0">
                <a:solidFill>
                  <a:srgbClr val="0E5580">
                    <a:lumMod val="50000"/>
                  </a:srgbClr>
                </a:solidFill>
                <a:latin typeface="Century Gothic" panose="020B0502020202020204"/>
              </a:rPr>
              <a:t> </a:t>
            </a:r>
            <a:r>
              <a:rPr kumimoji="0" lang="en-US" sz="2400" b="0" i="0" u="none" strike="noStrike" kern="1200" cap="none" spc="0" normalizeH="0" noProof="0" dirty="0" smtClean="0">
                <a:ln>
                  <a:noFill/>
                </a:ln>
                <a:solidFill>
                  <a:srgbClr val="0E5580">
                    <a:lumMod val="50000"/>
                  </a:srgbClr>
                </a:solidFill>
                <a:effectLst/>
                <a:uLnTx/>
                <a:uFillTx/>
                <a:latin typeface="Century Gothic" panose="020B0502020202020204"/>
                <a:ea typeface="+mn-ea"/>
                <a:cs typeface="+mn-cs"/>
              </a:rPr>
              <a:t>(month of meeting #3)</a:t>
            </a:r>
            <a:r>
              <a:rPr kumimoji="0" lang="en-US" sz="2400" b="0"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rPr>
              <a:t> </a:t>
            </a:r>
            <a:r>
              <a:rPr kumimoji="0" lang="en-US" sz="2400" b="0" i="0" u="none" strike="noStrike" kern="1200" cap="none" spc="0" normalizeH="0" baseline="0" noProof="0" dirty="0">
                <a:ln>
                  <a:noFill/>
                </a:ln>
                <a:solidFill>
                  <a:srgbClr val="0E5580">
                    <a:lumMod val="50000"/>
                  </a:srgbClr>
                </a:solidFill>
                <a:effectLst/>
                <a:uLnTx/>
                <a:uFillTx/>
                <a:latin typeface="Century Gothic" panose="020B0502020202020204"/>
                <a:ea typeface="+mn-ea"/>
                <a:cs typeface="+mn-cs"/>
              </a:rPr>
              <a:t>to:</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US" sz="2400" b="0" i="0" u="none" strike="noStrike" kern="1200" cap="none" spc="0" normalizeH="0" baseline="0" noProof="0" dirty="0">
                <a:ln>
                  <a:noFill/>
                </a:ln>
                <a:solidFill>
                  <a:srgbClr val="0E5580">
                    <a:lumMod val="50000"/>
                  </a:srgbClr>
                </a:solidFill>
                <a:effectLst/>
                <a:uLnTx/>
                <a:uFillTx/>
                <a:latin typeface="Century Gothic" panose="020B0502020202020204"/>
                <a:ea typeface="+mn-ea"/>
                <a:cs typeface="+mn-cs"/>
              </a:rPr>
              <a:t>Develop social marketing messages to promote awareness of 211 among persons with IDD and community organizations that support persons with IDD;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E5580">
                    <a:lumMod val="50000"/>
                  </a:srgbClr>
                </a:solidFill>
                <a:effectLst/>
                <a:uLnTx/>
                <a:uFillTx/>
                <a:latin typeface="Century Gothic" panose="020B0502020202020204"/>
                <a:ea typeface="+mn-ea"/>
                <a:cs typeface="+mn-cs"/>
              </a:rPr>
              <a:t>Highlighting community resources and information important for persons with IDD community;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E5580">
                    <a:lumMod val="50000"/>
                  </a:srgbClr>
                </a:solidFill>
                <a:effectLst/>
                <a:uLnTx/>
                <a:uFillTx/>
                <a:latin typeface="Century Gothic" panose="020B0502020202020204"/>
                <a:ea typeface="+mn-ea"/>
                <a:cs typeface="+mn-cs"/>
              </a:rPr>
              <a:t>2) Develop training on how 211 works for persons with IDD;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E5580">
                    <a:lumMod val="50000"/>
                  </a:srgbClr>
                </a:solidFill>
                <a:effectLst/>
                <a:uLnTx/>
                <a:uFillTx/>
                <a:latin typeface="Century Gothic" panose="020B0502020202020204"/>
                <a:ea typeface="+mn-ea"/>
                <a:cs typeface="+mn-cs"/>
              </a:rPr>
              <a:t>3) Develop recommendations for sustaining an approach within 211 that is inclusive of persons with IDD; and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728099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happened this morning? (please refer to meeting agenda #2)</a:t>
            </a:r>
            <a:endParaRPr lang="en-US" dirty="0"/>
          </a:p>
        </p:txBody>
      </p:sp>
      <p:sp>
        <p:nvSpPr>
          <p:cNvPr id="5" name="Content Placeholder 4"/>
          <p:cNvSpPr>
            <a:spLocks noGrp="1"/>
          </p:cNvSpPr>
          <p:nvPr>
            <p:ph sz="half" idx="1"/>
          </p:nvPr>
        </p:nvSpPr>
        <p:spPr>
          <a:xfrm>
            <a:off x="1154954" y="2603500"/>
            <a:ext cx="10152824" cy="4032690"/>
          </a:xfrm>
        </p:spPr>
        <p:txBody>
          <a:bodyPr>
            <a:normAutofit fontScale="40000" lnSpcReduction="20000"/>
          </a:bodyPr>
          <a:lstStyle/>
          <a:p>
            <a:pPr marL="0" indent="0">
              <a:buNone/>
            </a:pPr>
            <a:r>
              <a:rPr lang="en-US" sz="4000" dirty="0"/>
              <a:t>9 A.M. Introductions and break into small groups</a:t>
            </a:r>
          </a:p>
          <a:p>
            <a:pPr lvl="1"/>
            <a:r>
              <a:rPr lang="en-US" sz="4000" dirty="0"/>
              <a:t>Icebreaker: Name, something you connected to recently, how did you get connected?</a:t>
            </a:r>
          </a:p>
          <a:p>
            <a:pPr lvl="1"/>
            <a:r>
              <a:rPr lang="en-US" sz="4000" dirty="0"/>
              <a:t>Review PowerPoint</a:t>
            </a:r>
          </a:p>
          <a:p>
            <a:pPr lvl="1"/>
            <a:r>
              <a:rPr lang="en-US" sz="4000" dirty="0"/>
              <a:t>What is 211 video from Ronan</a:t>
            </a:r>
          </a:p>
          <a:p>
            <a:pPr marL="0" indent="0">
              <a:buNone/>
            </a:pPr>
            <a:r>
              <a:rPr lang="en-US" sz="4000" dirty="0"/>
              <a:t>9:15 A.M. Using 211 website to answer common questions</a:t>
            </a:r>
          </a:p>
          <a:p>
            <a:pPr lvl="1"/>
            <a:r>
              <a:rPr lang="en-US" sz="4000" dirty="0"/>
              <a:t>211 website demonstration</a:t>
            </a:r>
          </a:p>
          <a:p>
            <a:pPr lvl="1"/>
            <a:r>
              <a:rPr lang="en-US" sz="4000" dirty="0"/>
              <a:t>Common questions</a:t>
            </a:r>
          </a:p>
          <a:p>
            <a:pPr marL="0" indent="0">
              <a:buNone/>
            </a:pPr>
            <a:r>
              <a:rPr lang="en-US" sz="4000" dirty="0"/>
              <a:t>10:00 A.M.  Creating a 211 how-to-video: first steps?</a:t>
            </a:r>
          </a:p>
          <a:p>
            <a:pPr lvl="1"/>
            <a:r>
              <a:rPr lang="en-US" sz="4000" dirty="0"/>
              <a:t>Give out questions </a:t>
            </a:r>
          </a:p>
          <a:p>
            <a:pPr lvl="1"/>
            <a:r>
              <a:rPr lang="en-US" sz="4000" dirty="0"/>
              <a:t>Example of how to write instructions: paper airplane </a:t>
            </a:r>
          </a:p>
          <a:p>
            <a:pPr lvl="1"/>
            <a:r>
              <a:rPr lang="en-US" sz="4000" dirty="0" err="1"/>
              <a:t>Improv</a:t>
            </a:r>
            <a:r>
              <a:rPr lang="en-US" sz="4000" dirty="0"/>
              <a:t> Game: Writing Clear </a:t>
            </a:r>
            <a:r>
              <a:rPr lang="en-US" sz="4000" dirty="0" smtClean="0"/>
              <a:t>Instructions</a:t>
            </a:r>
            <a:endParaRPr lang="en-US" sz="4000" dirty="0"/>
          </a:p>
          <a:p>
            <a:pPr marL="0" indent="0">
              <a:buNone/>
            </a:pPr>
            <a:r>
              <a:rPr lang="en-US" sz="4000" dirty="0"/>
              <a:t>10:45 A.M.  Draft a script that shows how to use the Montana 211 website to find a needed resource</a:t>
            </a:r>
          </a:p>
          <a:p>
            <a:endParaRPr lang="en-US" dirty="0"/>
          </a:p>
        </p:txBody>
      </p:sp>
    </p:spTree>
    <p:extLst>
      <p:ext uri="{BB962C8B-B14F-4D97-AF65-F5344CB8AC3E}">
        <p14:creationId xmlns:p14="http://schemas.microsoft.com/office/powerpoint/2010/main" val="3736090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7737"/>
          <a:stretch/>
        </p:blipFill>
        <p:spPr>
          <a:xfrm>
            <a:off x="884175" y="238626"/>
            <a:ext cx="10161053" cy="4527653"/>
          </a:xfrm>
          <a:prstGeom prst="rect">
            <a:avLst/>
          </a:prstGeom>
        </p:spPr>
      </p:pic>
      <p:sp>
        <p:nvSpPr>
          <p:cNvPr id="3" name="TextBox 2"/>
          <p:cNvSpPr txBox="1"/>
          <p:nvPr/>
        </p:nvSpPr>
        <p:spPr>
          <a:xfrm>
            <a:off x="884175" y="5068647"/>
            <a:ext cx="10291666" cy="1384995"/>
          </a:xfrm>
          <a:prstGeom prst="rect">
            <a:avLst/>
          </a:prstGeom>
          <a:solidFill>
            <a:schemeClr val="accent4"/>
          </a:solidFill>
        </p:spPr>
        <p:txBody>
          <a:bodyPr wrap="square" rtlCol="0">
            <a:spAutoFit/>
          </a:bodyPr>
          <a:lstStyle/>
          <a:p>
            <a:r>
              <a:rPr lang="en-US" sz="2800" dirty="0" smtClean="0"/>
              <a:t>How to </a:t>
            </a:r>
            <a:r>
              <a:rPr lang="en-US" sz="2800" dirty="0"/>
              <a:t>u</a:t>
            </a:r>
            <a:r>
              <a:rPr lang="en-US" sz="2800" dirty="0" smtClean="0"/>
              <a:t>se the 211 Website to Start to Address Common Problems</a:t>
            </a:r>
          </a:p>
          <a:p>
            <a:r>
              <a:rPr lang="en-US" sz="2800" i="1" dirty="0" smtClean="0"/>
              <a:t>Note: The above screen shot is from Montana 2-1-1. Please use your local 2-1-1 webpage. </a:t>
            </a:r>
            <a:endParaRPr lang="en-US" sz="2800" i="1" dirty="0"/>
          </a:p>
        </p:txBody>
      </p:sp>
    </p:spTree>
    <p:extLst>
      <p:ext uri="{BB962C8B-B14F-4D97-AF65-F5344CB8AC3E}">
        <p14:creationId xmlns:p14="http://schemas.microsoft.com/office/powerpoint/2010/main" val="428750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12307" y="412124"/>
            <a:ext cx="4799130" cy="6754670"/>
          </a:xfrm>
          <a:prstGeom prst="rect">
            <a:avLst/>
          </a:prstGeom>
        </p:spPr>
        <p:txBody>
          <a:bodyPr wrap="square">
            <a:spAutoFit/>
          </a:bodyPr>
          <a:lstStyle/>
          <a:p>
            <a:pPr>
              <a:lnSpc>
                <a:spcPct val="107000"/>
              </a:lnSpc>
            </a:pPr>
            <a:r>
              <a:rPr lang="en-US" sz="2200" dirty="0">
                <a:latin typeface="Calibri" panose="020F0502020204030204" pitchFamily="34" charset="0"/>
                <a:ea typeface="Calibri" panose="020F0502020204030204" pitchFamily="34" charset="0"/>
                <a:cs typeface="Times New Roman" panose="02020603050405020304" pitchFamily="18" charset="0"/>
              </a:rPr>
              <a:t>HOUSING (1/2 </a:t>
            </a:r>
            <a:r>
              <a:rPr lang="en-US" sz="2200" cap="small" dirty="0">
                <a:latin typeface="Calibri" panose="020F0502020204030204" pitchFamily="34" charset="0"/>
                <a:ea typeface="Calibri" panose="020F0502020204030204" pitchFamily="34" charset="0"/>
                <a:cs typeface="Times New Roman" panose="02020603050405020304" pitchFamily="18" charset="0"/>
              </a:rPr>
              <a:t>SETS OF QUESTIONS</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457200" indent="-457200">
              <a:lnSpc>
                <a:spcPct val="107000"/>
              </a:lnSpc>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Times New Roman" panose="02020603050405020304" pitchFamily="18" charset="0"/>
              </a:rPr>
              <a:t>Where can I find a safe place to sleep tonight?</a:t>
            </a:r>
          </a:p>
          <a:p>
            <a:pPr marL="457200" indent="-457200">
              <a:lnSpc>
                <a:spcPct val="107000"/>
              </a:lnSpc>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Times New Roman" panose="02020603050405020304" pitchFamily="18" charset="0"/>
              </a:rPr>
              <a:t>Where can I find an affordable home?  Like an apartment to rent? Who can help me?</a:t>
            </a:r>
          </a:p>
          <a:p>
            <a:pPr marL="457200" indent="-457200">
              <a:lnSpc>
                <a:spcPct val="107000"/>
              </a:lnSpc>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Times New Roman" panose="02020603050405020304" pitchFamily="18" charset="0"/>
              </a:rPr>
              <a:t>Where can I find help with home repairs or maintenance?</a:t>
            </a:r>
          </a:p>
          <a:p>
            <a:pPr marL="457200" indent="-457200">
              <a:lnSpc>
                <a:spcPct val="107000"/>
              </a:lnSpc>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Times New Roman" panose="02020603050405020304" pitchFamily="18" charset="0"/>
              </a:rPr>
              <a:t>Where can I find help paying my rent?</a:t>
            </a:r>
          </a:p>
          <a:p>
            <a:pPr marL="457200" indent="-457200">
              <a:lnSpc>
                <a:spcPct val="107000"/>
              </a:lnSpc>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Times New Roman" panose="02020603050405020304" pitchFamily="18" charset="0"/>
              </a:rPr>
              <a:t>Where can I find a home to buy? Who can help me?</a:t>
            </a:r>
          </a:p>
          <a:p>
            <a:pPr marL="457200" indent="-457200">
              <a:lnSpc>
                <a:spcPct val="107000"/>
              </a:lnSpc>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Times New Roman" panose="02020603050405020304" pitchFamily="18" charset="0"/>
              </a:rPr>
              <a:t>Where can I find help paying my mortgage, home insurance, or property taxes?</a:t>
            </a:r>
          </a:p>
          <a:p>
            <a:pPr marL="457200" indent="-457200">
              <a:lnSpc>
                <a:spcPct val="107000"/>
              </a:lnSpc>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Times New Roman" panose="02020603050405020304" pitchFamily="18" charset="0"/>
              </a:rPr>
              <a:t>Who can help me deal with landlord?</a:t>
            </a:r>
          </a:p>
          <a:p>
            <a:pPr marL="457200" indent="-457200">
              <a:lnSpc>
                <a:spcPct val="107000"/>
              </a:lnSpc>
              <a:buFont typeface="Wingdings" panose="05000000000000000000" pitchFamily="2" charset="2"/>
              <a:buChar char="Ø"/>
            </a:pP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1154955" y="1367407"/>
            <a:ext cx="3860260" cy="1735668"/>
          </a:xfrm>
        </p:spPr>
        <p:txBody>
          <a:bodyPr>
            <a:noAutofit/>
          </a:bodyPr>
          <a:lstStyle/>
          <a:p>
            <a:pPr algn="ctr"/>
            <a:r>
              <a:rPr lang="en-US" dirty="0" smtClean="0"/>
              <a:t>How to connect with resources </a:t>
            </a:r>
            <a:r>
              <a:rPr lang="en-US" dirty="0" err="1" smtClean="0"/>
              <a:t>improv</a:t>
            </a:r>
            <a:r>
              <a:rPr lang="en-US" dirty="0" smtClean="0"/>
              <a:t> game</a:t>
            </a:r>
            <a:endParaRPr lang="en-US" dirty="0"/>
          </a:p>
        </p:txBody>
      </p:sp>
      <p:sp>
        <p:nvSpPr>
          <p:cNvPr id="5" name="Text Placeholder 4"/>
          <p:cNvSpPr>
            <a:spLocks noGrp="1"/>
          </p:cNvSpPr>
          <p:nvPr>
            <p:ph type="body" sz="half" idx="2"/>
          </p:nvPr>
        </p:nvSpPr>
        <p:spPr/>
        <p:txBody>
          <a:bodyPr>
            <a:normAutofit/>
          </a:bodyPr>
          <a:lstStyle/>
          <a:p>
            <a:pPr algn="ctr"/>
            <a:r>
              <a:rPr lang="en-US" sz="2400" b="1" dirty="0" smtClean="0"/>
              <a:t>Using Montana 2-1-1 and commonly asked questions  about housing </a:t>
            </a:r>
            <a:endParaRPr lang="en-US" sz="2400" b="1" dirty="0"/>
          </a:p>
        </p:txBody>
      </p:sp>
    </p:spTree>
    <p:extLst>
      <p:ext uri="{BB962C8B-B14F-4D97-AF65-F5344CB8AC3E}">
        <p14:creationId xmlns:p14="http://schemas.microsoft.com/office/powerpoint/2010/main" val="831172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16709" y="631065"/>
            <a:ext cx="4997003" cy="6053452"/>
          </a:xfrm>
          <a:prstGeom prst="rect">
            <a:avLst/>
          </a:prstGeom>
        </p:spPr>
        <p:txBody>
          <a:bodyPr wrap="square">
            <a:spAutoFit/>
          </a:bodyPr>
          <a:lstStyle/>
          <a:p>
            <a:pPr>
              <a:lnSpc>
                <a:spcPct val="107000"/>
              </a:lnSpc>
            </a:pPr>
            <a:r>
              <a:rPr lang="en-US" sz="2200" dirty="0">
                <a:latin typeface="Calibri" panose="020F0502020204030204" pitchFamily="34" charset="0"/>
                <a:ea typeface="Calibri" panose="020F0502020204030204" pitchFamily="34" charset="0"/>
                <a:cs typeface="Times New Roman" panose="02020603050405020304" pitchFamily="18" charset="0"/>
              </a:rPr>
              <a:t>HOUSING (2/2 </a:t>
            </a:r>
            <a:r>
              <a:rPr lang="en-US" sz="2200" cap="small" dirty="0">
                <a:latin typeface="Calibri" panose="020F0502020204030204" pitchFamily="34" charset="0"/>
                <a:ea typeface="Calibri" panose="020F0502020204030204" pitchFamily="34" charset="0"/>
                <a:cs typeface="Times New Roman" panose="02020603050405020304" pitchFamily="18" charset="0"/>
              </a:rPr>
              <a:t>SETS OF QUESTIONS</a:t>
            </a:r>
            <a:r>
              <a:rPr lang="en-US" sz="2200" dirty="0">
                <a:latin typeface="Calibri" panose="020F0502020204030204" pitchFamily="34" charset="0"/>
                <a:ea typeface="Calibri" panose="020F0502020204030204" pitchFamily="34" charset="0"/>
                <a:cs typeface="Times New Roman" panose="02020603050405020304" pitchFamily="18" charset="0"/>
              </a:rPr>
              <a:t>)</a:t>
            </a:r>
          </a:p>
          <a:p>
            <a:pPr marL="457200" indent="-457200">
              <a:lnSpc>
                <a:spcPct val="107000"/>
              </a:lnSpc>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Times New Roman" panose="02020603050405020304" pitchFamily="18" charset="0"/>
              </a:rPr>
              <a:t>Where can I find a safe place to sleep tonight?</a:t>
            </a:r>
          </a:p>
          <a:p>
            <a:pPr marL="457200" indent="-457200">
              <a:lnSpc>
                <a:spcPct val="107000"/>
              </a:lnSpc>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Times New Roman" panose="02020603050405020304" pitchFamily="18" charset="0"/>
              </a:rPr>
              <a:t>Where can I find an affordable home?  Like an apartment to rent? Who can help me?</a:t>
            </a:r>
          </a:p>
          <a:p>
            <a:pPr marL="457200" indent="-457200">
              <a:lnSpc>
                <a:spcPct val="107000"/>
              </a:lnSpc>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Times New Roman" panose="02020603050405020304" pitchFamily="18" charset="0"/>
              </a:rPr>
              <a:t>Where can I find help with home repairs or maintenance?</a:t>
            </a:r>
          </a:p>
          <a:p>
            <a:pPr marL="457200" indent="-457200">
              <a:lnSpc>
                <a:spcPct val="107000"/>
              </a:lnSpc>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Times New Roman" panose="02020603050405020304" pitchFamily="18" charset="0"/>
              </a:rPr>
              <a:t>Where can I find help paying my rent?</a:t>
            </a:r>
          </a:p>
          <a:p>
            <a:pPr marL="457200" indent="-457200">
              <a:lnSpc>
                <a:spcPct val="107000"/>
              </a:lnSpc>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Times New Roman" panose="02020603050405020304" pitchFamily="18" charset="0"/>
              </a:rPr>
              <a:t>Where can I find a home to buy? Who can help me?</a:t>
            </a:r>
          </a:p>
          <a:p>
            <a:pPr marL="457200" indent="-457200">
              <a:lnSpc>
                <a:spcPct val="107000"/>
              </a:lnSpc>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Times New Roman" panose="02020603050405020304" pitchFamily="18" charset="0"/>
              </a:rPr>
              <a:t>Where can I find help paying my mortgage, home insurance, or property taxes?</a:t>
            </a:r>
          </a:p>
          <a:p>
            <a:pPr marL="457200" indent="-457200">
              <a:lnSpc>
                <a:spcPct val="107000"/>
              </a:lnSpc>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Times New Roman" panose="02020603050405020304" pitchFamily="18" charset="0"/>
              </a:rPr>
              <a:t>Who can help me deal with landlord?</a:t>
            </a:r>
          </a:p>
          <a:p>
            <a:pPr marL="457200" indent="-457200">
              <a:lnSpc>
                <a:spcPct val="107000"/>
              </a:lnSpc>
              <a:buFont typeface="Wingdings" panose="05000000000000000000" pitchFamily="2" charset="2"/>
              <a:buChar char="Ø"/>
            </a:pP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1116319" y="964755"/>
            <a:ext cx="4351023" cy="2283824"/>
          </a:xfrm>
        </p:spPr>
        <p:txBody>
          <a:bodyPr/>
          <a:lstStyle/>
          <a:p>
            <a:pPr algn="ctr"/>
            <a:r>
              <a:rPr lang="en-US" b="1" dirty="0" smtClean="0"/>
              <a:t>How to connect with resources </a:t>
            </a:r>
            <a:r>
              <a:rPr lang="en-US" b="1" dirty="0" err="1" smtClean="0"/>
              <a:t>improv</a:t>
            </a:r>
            <a:r>
              <a:rPr lang="en-US" b="1" dirty="0" smtClean="0"/>
              <a:t> game</a:t>
            </a:r>
            <a:endParaRPr lang="en-US" b="1" dirty="0"/>
          </a:p>
        </p:txBody>
      </p:sp>
      <p:sp>
        <p:nvSpPr>
          <p:cNvPr id="5" name="Rectangle 4"/>
          <p:cNvSpPr/>
          <p:nvPr/>
        </p:nvSpPr>
        <p:spPr>
          <a:xfrm>
            <a:off x="922986" y="3850783"/>
            <a:ext cx="4756597" cy="923330"/>
          </a:xfrm>
          <a:prstGeom prst="rect">
            <a:avLst/>
          </a:prstGeom>
        </p:spPr>
        <p:txBody>
          <a:bodyPr wrap="square">
            <a:spAutoFit/>
          </a:bodyPr>
          <a:lstStyle/>
          <a:p>
            <a:pPr algn="ctr"/>
            <a:r>
              <a:rPr lang="en-US" b="1" dirty="0">
                <a:solidFill>
                  <a:schemeClr val="accent1"/>
                </a:solidFill>
              </a:rPr>
              <a:t>Using Montana 2-1-1 and commonly asked questions  about housing </a:t>
            </a:r>
            <a:r>
              <a:rPr lang="en-US" b="1" dirty="0" smtClean="0">
                <a:solidFill>
                  <a:schemeClr val="accent1"/>
                </a:solidFill>
              </a:rPr>
              <a:t> continued </a:t>
            </a:r>
            <a:endParaRPr lang="en-US" b="1" dirty="0">
              <a:solidFill>
                <a:schemeClr val="accent1"/>
              </a:solidFill>
            </a:endParaRPr>
          </a:p>
        </p:txBody>
      </p:sp>
    </p:spTree>
    <p:extLst>
      <p:ext uri="{BB962C8B-B14F-4D97-AF65-F5344CB8AC3E}">
        <p14:creationId xmlns:p14="http://schemas.microsoft.com/office/powerpoint/2010/main" val="4015016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68226" y="1278228"/>
            <a:ext cx="4868214" cy="4966616"/>
          </a:xfrm>
          <a:prstGeom prst="rect">
            <a:avLst/>
          </a:prstGeom>
        </p:spPr>
        <p:txBody>
          <a:bodyPr wrap="square">
            <a:spAutoFit/>
          </a:bodyPr>
          <a:lstStyle/>
          <a:p>
            <a:pPr>
              <a:lnSpc>
                <a:spcPct val="107000"/>
              </a:lnSpc>
            </a:pPr>
            <a:r>
              <a:rPr lang="en-US" sz="2200" cap="all" dirty="0">
                <a:latin typeface="Calibri" panose="020F0502020204030204" pitchFamily="34" charset="0"/>
                <a:ea typeface="Calibri" panose="020F0502020204030204" pitchFamily="34" charset="0"/>
                <a:cs typeface="Times New Roman" panose="02020603050405020304" pitchFamily="18" charset="0"/>
              </a:rPr>
              <a:t>Community and Independent Living </a:t>
            </a:r>
          </a:p>
          <a:p>
            <a:pPr marL="457200" indent="-457200">
              <a:lnSpc>
                <a:spcPct val="107000"/>
              </a:lnSpc>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Times New Roman" panose="02020603050405020304" pitchFamily="18" charset="0"/>
              </a:rPr>
              <a:t>Where can I find people who understand what it means to live in the community with a disability? </a:t>
            </a:r>
          </a:p>
          <a:p>
            <a:pPr marL="285750" indent="-285750">
              <a:lnSpc>
                <a:spcPct val="107000"/>
              </a:lnSpc>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Times New Roman" panose="02020603050405020304" pitchFamily="18" charset="0"/>
              </a:rPr>
              <a:t>Where can I find a lawyer to help me fight for my civil rights as a person with a disability?</a:t>
            </a:r>
          </a:p>
          <a:p>
            <a:pPr marL="285750" indent="-285750">
              <a:lnSpc>
                <a:spcPct val="107000"/>
              </a:lnSpc>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Times New Roman" panose="02020603050405020304" pitchFamily="18" charset="0"/>
              </a:rPr>
              <a:t>Where can I find a government agency who helps people with intellectual and development disabilities?</a:t>
            </a:r>
          </a:p>
          <a:p>
            <a:pPr marL="285750" indent="-285750">
              <a:lnSpc>
                <a:spcPct val="107000"/>
              </a:lnSpc>
              <a:buFont typeface="Wingdings" panose="05000000000000000000" pitchFamily="2" charset="2"/>
              <a:buChar char="Ø"/>
            </a:pPr>
            <a:r>
              <a:rPr lang="en-US" sz="2200" dirty="0">
                <a:latin typeface="Calibri" panose="020F0502020204030204" pitchFamily="34" charset="0"/>
                <a:ea typeface="Calibri" panose="020F0502020204030204" pitchFamily="34" charset="0"/>
                <a:cs typeface="Times New Roman" panose="02020603050405020304" pitchFamily="18" charset="0"/>
              </a:rPr>
              <a:t>Where can I find a case manager or someone who will help me to stay healthy in the community</a:t>
            </a:r>
            <a:r>
              <a:rPr lang="en-US" sz="32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2" name="Title 1"/>
          <p:cNvSpPr>
            <a:spLocks noGrp="1"/>
          </p:cNvSpPr>
          <p:nvPr>
            <p:ph type="title"/>
          </p:nvPr>
        </p:nvSpPr>
        <p:spPr/>
        <p:txBody>
          <a:bodyPr>
            <a:normAutofit fontScale="90000"/>
          </a:bodyPr>
          <a:lstStyle/>
          <a:p>
            <a:pPr algn="ctr"/>
            <a:r>
              <a:rPr lang="en-US" b="1" dirty="0"/>
              <a:t>How to connect with resources </a:t>
            </a:r>
            <a:r>
              <a:rPr lang="en-US" b="1" dirty="0" err="1"/>
              <a:t>improv</a:t>
            </a:r>
            <a:r>
              <a:rPr lang="en-US" b="1" dirty="0"/>
              <a:t> game</a:t>
            </a:r>
          </a:p>
        </p:txBody>
      </p:sp>
      <p:sp>
        <p:nvSpPr>
          <p:cNvPr id="5" name="Text Placeholder 4"/>
          <p:cNvSpPr>
            <a:spLocks noGrp="1"/>
          </p:cNvSpPr>
          <p:nvPr>
            <p:ph type="body" sz="half" idx="2"/>
          </p:nvPr>
        </p:nvSpPr>
        <p:spPr/>
        <p:txBody>
          <a:bodyPr>
            <a:normAutofit/>
          </a:bodyPr>
          <a:lstStyle/>
          <a:p>
            <a:pPr algn="ctr"/>
            <a:r>
              <a:rPr lang="en-US" sz="1800" b="1" dirty="0" smtClean="0"/>
              <a:t>Community and Independent living commonly asked questions for 2-1-1</a:t>
            </a:r>
            <a:endParaRPr lang="en-US" sz="1800" b="1" dirty="0"/>
          </a:p>
        </p:txBody>
      </p:sp>
    </p:spTree>
    <p:extLst>
      <p:ext uri="{BB962C8B-B14F-4D97-AF65-F5344CB8AC3E}">
        <p14:creationId xmlns:p14="http://schemas.microsoft.com/office/powerpoint/2010/main" val="3160472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62163" y="1275077"/>
            <a:ext cx="4524193" cy="4307846"/>
          </a:xfrm>
          <a:prstGeom prst="rect">
            <a:avLst/>
          </a:prstGeom>
        </p:spPr>
        <p:txBody>
          <a:bodyPr wrap="square">
            <a:spAutoFit/>
          </a:bodyPr>
          <a:lstStyle/>
          <a:p>
            <a:pPr>
              <a:lnSpc>
                <a:spcPct val="107000"/>
              </a:lnSpc>
            </a:pPr>
            <a:r>
              <a:rPr lang="en-US" sz="3200" dirty="0">
                <a:latin typeface="Calibri" panose="020F0502020204030204" pitchFamily="34" charset="0"/>
                <a:ea typeface="Calibri" panose="020F0502020204030204" pitchFamily="34" charset="0"/>
                <a:cs typeface="Times New Roman" panose="02020603050405020304" pitchFamily="18" charset="0"/>
              </a:rPr>
              <a:t>HEALTH AND WELLNESS</a:t>
            </a:r>
          </a:p>
          <a:p>
            <a:pPr marL="285750" indent="-285750">
              <a:lnSpc>
                <a:spcPct val="107000"/>
              </a:lnSpc>
              <a:buFont typeface="Wingdings" panose="05000000000000000000" pitchFamily="2" charset="2"/>
              <a:buChar char="Ø"/>
            </a:pPr>
            <a:r>
              <a:rPr lang="en-US" sz="3200" dirty="0">
                <a:latin typeface="Calibri" panose="020F0502020204030204" pitchFamily="34" charset="0"/>
                <a:ea typeface="Calibri" panose="020F0502020204030204" pitchFamily="34" charset="0"/>
                <a:cs typeface="Times New Roman" panose="02020603050405020304" pitchFamily="18" charset="0"/>
              </a:rPr>
              <a:t>Where can I find healthy and affordable food?</a:t>
            </a:r>
          </a:p>
          <a:p>
            <a:pPr marL="285750" indent="-285750">
              <a:lnSpc>
                <a:spcPct val="107000"/>
              </a:lnSpc>
              <a:buFont typeface="Wingdings" panose="05000000000000000000" pitchFamily="2" charset="2"/>
              <a:buChar char="Ø"/>
            </a:pPr>
            <a:r>
              <a:rPr lang="en-US" sz="3200" dirty="0">
                <a:latin typeface="Calibri" panose="020F0502020204030204" pitchFamily="34" charset="0"/>
                <a:ea typeface="Calibri" panose="020F0502020204030204" pitchFamily="34" charset="0"/>
                <a:cs typeface="Times New Roman" panose="02020603050405020304" pitchFamily="18" charset="0"/>
              </a:rPr>
              <a:t>Where can I find a place and the tools to garden? </a:t>
            </a:r>
          </a:p>
          <a:p>
            <a:pPr marL="285750" indent="-285750">
              <a:lnSpc>
                <a:spcPct val="107000"/>
              </a:lnSpc>
              <a:buFont typeface="Wingdings" panose="05000000000000000000" pitchFamily="2" charset="2"/>
              <a:buChar char="Ø"/>
            </a:pPr>
            <a:r>
              <a:rPr lang="en-US" sz="3200" dirty="0">
                <a:latin typeface="Calibri" panose="020F0502020204030204" pitchFamily="34" charset="0"/>
                <a:ea typeface="Calibri" panose="020F0502020204030204" pitchFamily="34" charset="0"/>
                <a:cs typeface="Times New Roman" panose="02020603050405020304" pitchFamily="18" charset="0"/>
              </a:rPr>
              <a:t>Where can I find a place to exercise? </a:t>
            </a:r>
          </a:p>
        </p:txBody>
      </p:sp>
      <p:sp>
        <p:nvSpPr>
          <p:cNvPr id="2" name="Title 1"/>
          <p:cNvSpPr>
            <a:spLocks noGrp="1"/>
          </p:cNvSpPr>
          <p:nvPr>
            <p:ph type="title"/>
          </p:nvPr>
        </p:nvSpPr>
        <p:spPr/>
        <p:txBody>
          <a:bodyPr>
            <a:normAutofit fontScale="90000"/>
          </a:bodyPr>
          <a:lstStyle/>
          <a:p>
            <a:pPr algn="ctr"/>
            <a:r>
              <a:rPr lang="en-US" b="1" dirty="0"/>
              <a:t>How to connect with resources </a:t>
            </a:r>
            <a:r>
              <a:rPr lang="en-US" b="1" dirty="0" err="1"/>
              <a:t>improv</a:t>
            </a:r>
            <a:r>
              <a:rPr lang="en-US" b="1" dirty="0"/>
              <a:t> game</a:t>
            </a:r>
          </a:p>
        </p:txBody>
      </p:sp>
      <p:sp>
        <p:nvSpPr>
          <p:cNvPr id="5" name="Text Placeholder 4"/>
          <p:cNvSpPr>
            <a:spLocks noGrp="1"/>
          </p:cNvSpPr>
          <p:nvPr>
            <p:ph type="body" sz="half" idx="2"/>
          </p:nvPr>
        </p:nvSpPr>
        <p:spPr/>
        <p:txBody>
          <a:bodyPr>
            <a:normAutofit/>
          </a:bodyPr>
          <a:lstStyle/>
          <a:p>
            <a:pPr algn="ctr"/>
            <a:r>
              <a:rPr lang="en-US" sz="1800" b="1" dirty="0" smtClean="0"/>
              <a:t>Commonly asked questions for 2-1-1 regarding health and wellness</a:t>
            </a:r>
            <a:endParaRPr lang="en-US" sz="1800" b="1" dirty="0"/>
          </a:p>
        </p:txBody>
      </p:sp>
    </p:spTree>
    <p:extLst>
      <p:ext uri="{BB962C8B-B14F-4D97-AF65-F5344CB8AC3E}">
        <p14:creationId xmlns:p14="http://schemas.microsoft.com/office/powerpoint/2010/main" val="3731521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5860" y="2446884"/>
            <a:ext cx="9097682" cy="2677648"/>
          </a:xfrm>
        </p:spPr>
        <p:txBody>
          <a:bodyPr>
            <a:normAutofit fontScale="90000"/>
          </a:bodyPr>
          <a:lstStyle/>
          <a:p>
            <a:pPr algn="ctr"/>
            <a:r>
              <a:rPr lang="en-US" sz="2700" dirty="0" smtClean="0"/>
              <a:t>Improving Information </a:t>
            </a:r>
            <a:r>
              <a:rPr lang="en-US" sz="2700" dirty="0"/>
              <a:t>and Referral Services with </a:t>
            </a:r>
            <a:br>
              <a:rPr lang="en-US" sz="2700" dirty="0"/>
            </a:br>
            <a:r>
              <a:rPr lang="en-US" sz="2700" dirty="0"/>
              <a:t>Persons with Intellectual and Developmental Disabilities and Community Stakeholders</a:t>
            </a:r>
            <a:r>
              <a:rPr lang="en-US" dirty="0"/>
              <a:t/>
            </a:r>
            <a:br>
              <a:rPr lang="en-US" dirty="0"/>
            </a:br>
            <a:r>
              <a:rPr lang="en-US" dirty="0" smtClean="0"/>
              <a:t/>
            </a:r>
            <a:br>
              <a:rPr lang="en-US" dirty="0" smtClean="0"/>
            </a:br>
            <a:r>
              <a:rPr lang="en-US" sz="4900" dirty="0" smtClean="0"/>
              <a:t>Steering Committee Meeting #2</a:t>
            </a:r>
            <a:br>
              <a:rPr lang="en-US" sz="4900" dirty="0" smtClean="0"/>
            </a:br>
            <a:r>
              <a:rPr lang="en-US" sz="2700" dirty="0" smtClean="0"/>
              <a:t>Insert date and location</a:t>
            </a:r>
            <a:br>
              <a:rPr lang="en-US" sz="2700" dirty="0" smtClean="0"/>
            </a:br>
            <a:endParaRPr lang="en-US" sz="2700" dirty="0"/>
          </a:p>
        </p:txBody>
      </p:sp>
      <p:sp>
        <p:nvSpPr>
          <p:cNvPr id="3" name="Subtitle 2"/>
          <p:cNvSpPr>
            <a:spLocks noGrp="1"/>
          </p:cNvSpPr>
          <p:nvPr>
            <p:ph type="subTitle" idx="1"/>
          </p:nvPr>
        </p:nvSpPr>
        <p:spPr>
          <a:xfrm>
            <a:off x="835068" y="5124532"/>
            <a:ext cx="10307242" cy="861420"/>
          </a:xfrm>
        </p:spPr>
        <p:txBody>
          <a:bodyPr>
            <a:normAutofit/>
          </a:bodyPr>
          <a:lstStyle/>
          <a:p>
            <a:pPr algn="ctr"/>
            <a:r>
              <a:rPr lang="en-US" b="1" i="1" dirty="0" smtClean="0"/>
              <a:t>Project Team: </a:t>
            </a:r>
          </a:p>
        </p:txBody>
      </p:sp>
    </p:spTree>
    <p:extLst>
      <p:ext uri="{BB962C8B-B14F-4D97-AF65-F5344CB8AC3E}">
        <p14:creationId xmlns:p14="http://schemas.microsoft.com/office/powerpoint/2010/main" val="3671079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49962" y="1815921"/>
            <a:ext cx="5624360" cy="3477875"/>
          </a:xfrm>
          <a:prstGeom prst="rect">
            <a:avLst/>
          </a:prstGeom>
        </p:spPr>
        <p:txBody>
          <a:bodyPr wrap="square">
            <a:spAutoFit/>
          </a:bodyPr>
          <a:lstStyle/>
          <a:p>
            <a:r>
              <a:rPr lang="en-US" sz="2200" dirty="0"/>
              <a:t>Finances and Household Bills</a:t>
            </a:r>
          </a:p>
          <a:p>
            <a:pPr marL="457200" indent="-457200">
              <a:buFont typeface="Wingdings" panose="05000000000000000000" pitchFamily="2" charset="2"/>
              <a:buChar char="Ø"/>
            </a:pPr>
            <a:r>
              <a:rPr lang="en-US" sz="2200" dirty="0"/>
              <a:t>Where can I find help paying my bills for my electricity, heat, water, phone, or internet?</a:t>
            </a:r>
          </a:p>
          <a:p>
            <a:pPr marL="457200" indent="-457200">
              <a:buFont typeface="Wingdings" panose="05000000000000000000" pitchFamily="2" charset="2"/>
              <a:buChar char="Ø"/>
            </a:pPr>
            <a:r>
              <a:rPr lang="en-US" sz="2200" dirty="0"/>
              <a:t>Where can I find help getting a job? </a:t>
            </a:r>
          </a:p>
          <a:p>
            <a:pPr marL="457200" indent="-457200">
              <a:buFont typeface="Wingdings" panose="05000000000000000000" pitchFamily="2" charset="2"/>
              <a:buChar char="Ø"/>
            </a:pPr>
            <a:r>
              <a:rPr lang="en-US" sz="2200" dirty="0"/>
              <a:t>Where can I find help with money problems?</a:t>
            </a:r>
          </a:p>
          <a:p>
            <a:pPr marL="457200" indent="-457200">
              <a:buFont typeface="Wingdings" panose="05000000000000000000" pitchFamily="2" charset="2"/>
              <a:buChar char="Ø"/>
            </a:pPr>
            <a:r>
              <a:rPr lang="en-US" sz="2200" dirty="0"/>
              <a:t>Where can I find help buying clothing for job or something I need for my house like a refrigerator?</a:t>
            </a:r>
          </a:p>
        </p:txBody>
      </p:sp>
      <p:sp>
        <p:nvSpPr>
          <p:cNvPr id="2" name="Title 1"/>
          <p:cNvSpPr>
            <a:spLocks noGrp="1"/>
          </p:cNvSpPr>
          <p:nvPr>
            <p:ph type="title"/>
          </p:nvPr>
        </p:nvSpPr>
        <p:spPr/>
        <p:txBody>
          <a:bodyPr>
            <a:normAutofit fontScale="90000"/>
          </a:bodyPr>
          <a:lstStyle/>
          <a:p>
            <a:pPr algn="ctr"/>
            <a:r>
              <a:rPr lang="en-US" b="1" dirty="0"/>
              <a:t>How to connect with resources </a:t>
            </a:r>
            <a:r>
              <a:rPr lang="en-US" b="1" dirty="0" err="1"/>
              <a:t>improv</a:t>
            </a:r>
            <a:r>
              <a:rPr lang="en-US" b="1" dirty="0"/>
              <a:t> game</a:t>
            </a:r>
          </a:p>
        </p:txBody>
      </p:sp>
      <p:sp>
        <p:nvSpPr>
          <p:cNvPr id="5" name="Text Placeholder 4"/>
          <p:cNvSpPr>
            <a:spLocks noGrp="1"/>
          </p:cNvSpPr>
          <p:nvPr>
            <p:ph type="body" sz="half" idx="2"/>
          </p:nvPr>
        </p:nvSpPr>
        <p:spPr/>
        <p:txBody>
          <a:bodyPr>
            <a:normAutofit/>
          </a:bodyPr>
          <a:lstStyle/>
          <a:p>
            <a:pPr algn="ctr"/>
            <a:r>
              <a:rPr lang="en-US" sz="1800" b="1" dirty="0" smtClean="0"/>
              <a:t>Commonly asked questions for 2-1-1 regarding finances and household bills </a:t>
            </a:r>
            <a:endParaRPr lang="en-US" sz="1800" b="1" dirty="0"/>
          </a:p>
        </p:txBody>
      </p:sp>
    </p:spTree>
    <p:extLst>
      <p:ext uri="{BB962C8B-B14F-4D97-AF65-F5344CB8AC3E}">
        <p14:creationId xmlns:p14="http://schemas.microsoft.com/office/powerpoint/2010/main" val="2408057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62724" y="1520785"/>
            <a:ext cx="5740385" cy="3816429"/>
          </a:xfrm>
          <a:prstGeom prst="rect">
            <a:avLst/>
          </a:prstGeom>
        </p:spPr>
        <p:txBody>
          <a:bodyPr wrap="square">
            <a:spAutoFit/>
          </a:bodyPr>
          <a:lstStyle/>
          <a:p>
            <a:r>
              <a:rPr lang="en-US" sz="2200" dirty="0"/>
              <a:t>Health Care and Supports</a:t>
            </a:r>
          </a:p>
          <a:p>
            <a:pPr marL="457200" indent="-457200">
              <a:buFont typeface="Wingdings" panose="05000000000000000000" pitchFamily="2" charset="2"/>
              <a:buChar char="Ø"/>
            </a:pPr>
            <a:r>
              <a:rPr lang="en-US" sz="2200" dirty="0"/>
              <a:t>Where can I find a doctor who will take Medicaid?</a:t>
            </a:r>
          </a:p>
          <a:p>
            <a:pPr marL="457200" indent="-457200">
              <a:buFont typeface="Wingdings" panose="05000000000000000000" pitchFamily="2" charset="2"/>
              <a:buChar char="Ø"/>
            </a:pPr>
            <a:r>
              <a:rPr lang="en-US" sz="2200" dirty="0"/>
              <a:t>Where can I find a dentist who will take Medicaid?</a:t>
            </a:r>
          </a:p>
          <a:p>
            <a:pPr marL="457200" indent="-457200">
              <a:buFont typeface="Wingdings" panose="05000000000000000000" pitchFamily="2" charset="2"/>
              <a:buChar char="Ø"/>
            </a:pPr>
            <a:r>
              <a:rPr lang="en-US" sz="2200" dirty="0"/>
              <a:t>Where can I find help paying my healthcare bills?</a:t>
            </a:r>
          </a:p>
          <a:p>
            <a:pPr marL="457200" indent="-457200">
              <a:buFont typeface="Wingdings" panose="05000000000000000000" pitchFamily="2" charset="2"/>
              <a:buChar char="Ø"/>
            </a:pPr>
            <a:r>
              <a:rPr lang="en-US" sz="2200" dirty="0"/>
              <a:t>Where can I find help with my alcohol and drug addictions?</a:t>
            </a:r>
          </a:p>
          <a:p>
            <a:pPr marL="457200" indent="-457200">
              <a:buFont typeface="Wingdings" panose="05000000000000000000" pitchFamily="2" charset="2"/>
              <a:buChar char="Ø"/>
            </a:pPr>
            <a:r>
              <a:rPr lang="en-US" sz="2200" dirty="0"/>
              <a:t>Where can I find help with mental health?</a:t>
            </a:r>
          </a:p>
        </p:txBody>
      </p:sp>
      <p:sp>
        <p:nvSpPr>
          <p:cNvPr id="2" name="Title 1"/>
          <p:cNvSpPr>
            <a:spLocks noGrp="1"/>
          </p:cNvSpPr>
          <p:nvPr>
            <p:ph type="title"/>
          </p:nvPr>
        </p:nvSpPr>
        <p:spPr/>
        <p:txBody>
          <a:bodyPr>
            <a:normAutofit fontScale="90000"/>
          </a:bodyPr>
          <a:lstStyle/>
          <a:p>
            <a:pPr algn="ctr"/>
            <a:r>
              <a:rPr lang="en-US" b="1" dirty="0"/>
              <a:t>How to connect with resources </a:t>
            </a:r>
            <a:r>
              <a:rPr lang="en-US" b="1" dirty="0" err="1"/>
              <a:t>improv</a:t>
            </a:r>
            <a:r>
              <a:rPr lang="en-US" b="1" dirty="0"/>
              <a:t> game</a:t>
            </a:r>
          </a:p>
        </p:txBody>
      </p:sp>
      <p:sp>
        <p:nvSpPr>
          <p:cNvPr id="5" name="Text Placeholder 4"/>
          <p:cNvSpPr>
            <a:spLocks noGrp="1"/>
          </p:cNvSpPr>
          <p:nvPr>
            <p:ph type="body" sz="half" idx="2"/>
          </p:nvPr>
        </p:nvSpPr>
        <p:spPr/>
        <p:txBody>
          <a:bodyPr>
            <a:normAutofit/>
          </a:bodyPr>
          <a:lstStyle/>
          <a:p>
            <a:pPr algn="ctr"/>
            <a:r>
              <a:rPr lang="en-US" sz="1800" b="1" dirty="0" smtClean="0"/>
              <a:t>Commonly asked questions for 2-1-1 regarding health care and support </a:t>
            </a:r>
            <a:endParaRPr lang="en-US" sz="1800" b="1" dirty="0"/>
          </a:p>
        </p:txBody>
      </p:sp>
    </p:spTree>
    <p:extLst>
      <p:ext uri="{BB962C8B-B14F-4D97-AF65-F5344CB8AC3E}">
        <p14:creationId xmlns:p14="http://schemas.microsoft.com/office/powerpoint/2010/main" val="3247204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20496" y="1294087"/>
            <a:ext cx="5295636" cy="4524315"/>
          </a:xfrm>
          <a:prstGeom prst="rect">
            <a:avLst/>
          </a:prstGeom>
        </p:spPr>
        <p:txBody>
          <a:bodyPr wrap="square">
            <a:spAutoFit/>
          </a:bodyPr>
          <a:lstStyle/>
          <a:p>
            <a:r>
              <a:rPr lang="en-US" sz="3200" dirty="0"/>
              <a:t>EMERGENCY AND DISASTER PREPAREDNESS</a:t>
            </a:r>
          </a:p>
          <a:p>
            <a:pPr marL="457200" indent="-457200">
              <a:buFont typeface="Wingdings" panose="05000000000000000000" pitchFamily="2" charset="2"/>
              <a:buChar char="Ø"/>
            </a:pPr>
            <a:r>
              <a:rPr lang="en-US" sz="3200" dirty="0"/>
              <a:t>Where can I find help with my smoke alarm?</a:t>
            </a:r>
          </a:p>
          <a:p>
            <a:pPr marL="457200" indent="-457200">
              <a:buFont typeface="Wingdings" panose="05000000000000000000" pitchFamily="2" charset="2"/>
              <a:buChar char="Ø"/>
            </a:pPr>
            <a:r>
              <a:rPr lang="en-US" sz="3200" dirty="0"/>
              <a:t>Where can I find help getting clean air during wildfire smoke season?</a:t>
            </a:r>
          </a:p>
          <a:p>
            <a:pPr marL="457200" indent="-457200">
              <a:buFont typeface="Wingdings" panose="05000000000000000000" pitchFamily="2" charset="2"/>
              <a:buChar char="Ø"/>
            </a:pPr>
            <a:r>
              <a:rPr lang="en-US" sz="3200" dirty="0"/>
              <a:t>Where can I find help during a disaster?</a:t>
            </a:r>
          </a:p>
        </p:txBody>
      </p:sp>
      <p:sp>
        <p:nvSpPr>
          <p:cNvPr id="2" name="Title 1"/>
          <p:cNvSpPr>
            <a:spLocks noGrp="1"/>
          </p:cNvSpPr>
          <p:nvPr>
            <p:ph type="title"/>
          </p:nvPr>
        </p:nvSpPr>
        <p:spPr/>
        <p:txBody>
          <a:bodyPr>
            <a:normAutofit fontScale="90000"/>
          </a:bodyPr>
          <a:lstStyle/>
          <a:p>
            <a:pPr algn="ctr"/>
            <a:r>
              <a:rPr lang="en-US" b="1" dirty="0"/>
              <a:t>How to connect with resources </a:t>
            </a:r>
            <a:r>
              <a:rPr lang="en-US" b="1" dirty="0" err="1"/>
              <a:t>improv</a:t>
            </a:r>
            <a:r>
              <a:rPr lang="en-US" b="1" dirty="0"/>
              <a:t> game</a:t>
            </a:r>
          </a:p>
        </p:txBody>
      </p:sp>
      <p:sp>
        <p:nvSpPr>
          <p:cNvPr id="5" name="Text Placeholder 4"/>
          <p:cNvSpPr>
            <a:spLocks noGrp="1"/>
          </p:cNvSpPr>
          <p:nvPr>
            <p:ph type="body" sz="half" idx="2"/>
          </p:nvPr>
        </p:nvSpPr>
        <p:spPr/>
        <p:txBody>
          <a:bodyPr>
            <a:normAutofit/>
          </a:bodyPr>
          <a:lstStyle/>
          <a:p>
            <a:pPr algn="ctr"/>
            <a:r>
              <a:rPr lang="en-US" sz="1800" b="1" dirty="0" smtClean="0"/>
              <a:t>Commonly asked questions for 2-1-1 regarding emergency and disaster preparedness </a:t>
            </a:r>
            <a:endParaRPr lang="en-US" sz="1800" b="1" dirty="0"/>
          </a:p>
        </p:txBody>
      </p:sp>
    </p:spTree>
    <p:extLst>
      <p:ext uri="{BB962C8B-B14F-4D97-AF65-F5344CB8AC3E}">
        <p14:creationId xmlns:p14="http://schemas.microsoft.com/office/powerpoint/2010/main" val="36111478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75041" y="1889879"/>
            <a:ext cx="5176331" cy="3139321"/>
          </a:xfrm>
          <a:prstGeom prst="rect">
            <a:avLst/>
          </a:prstGeom>
        </p:spPr>
        <p:txBody>
          <a:bodyPr wrap="square">
            <a:spAutoFit/>
          </a:bodyPr>
          <a:lstStyle/>
          <a:p>
            <a:r>
              <a:rPr lang="en-US" sz="2200" dirty="0"/>
              <a:t>JOB AND VOCATIONAL SUPPORTS</a:t>
            </a:r>
          </a:p>
          <a:p>
            <a:pPr marL="457200" indent="-457200">
              <a:buFont typeface="Wingdings" panose="05000000000000000000" pitchFamily="2" charset="2"/>
              <a:buChar char="Ø"/>
            </a:pPr>
            <a:r>
              <a:rPr lang="en-US" sz="2200" dirty="0"/>
              <a:t>Where can I find help getting child care?</a:t>
            </a:r>
          </a:p>
          <a:p>
            <a:pPr marL="457200" indent="-457200">
              <a:buFont typeface="Wingdings" panose="05000000000000000000" pitchFamily="2" charset="2"/>
              <a:buChar char="Ø"/>
            </a:pPr>
            <a:r>
              <a:rPr lang="en-US" sz="2200" dirty="0"/>
              <a:t>Where can I find help to be a better parent or child caregiver?</a:t>
            </a:r>
          </a:p>
          <a:p>
            <a:pPr marL="457200" indent="-457200">
              <a:buFont typeface="Wingdings" panose="05000000000000000000" pitchFamily="2" charset="2"/>
              <a:buChar char="Ø"/>
            </a:pPr>
            <a:r>
              <a:rPr lang="en-US" sz="2200" dirty="0"/>
              <a:t>Where can I find education or classes that will help me?</a:t>
            </a:r>
          </a:p>
          <a:p>
            <a:pPr marL="457200" indent="-457200">
              <a:buFont typeface="Wingdings" panose="05000000000000000000" pitchFamily="2" charset="2"/>
              <a:buChar char="Ø"/>
            </a:pPr>
            <a:r>
              <a:rPr lang="en-US" sz="2200" dirty="0"/>
              <a:t>Where can I find transportation to go where I want to go?</a:t>
            </a:r>
          </a:p>
        </p:txBody>
      </p:sp>
      <p:sp>
        <p:nvSpPr>
          <p:cNvPr id="2" name="Title 1"/>
          <p:cNvSpPr>
            <a:spLocks noGrp="1"/>
          </p:cNvSpPr>
          <p:nvPr>
            <p:ph type="title"/>
          </p:nvPr>
        </p:nvSpPr>
        <p:spPr/>
        <p:txBody>
          <a:bodyPr>
            <a:normAutofit fontScale="90000"/>
          </a:bodyPr>
          <a:lstStyle/>
          <a:p>
            <a:pPr algn="ctr"/>
            <a:r>
              <a:rPr lang="en-US" b="1" dirty="0"/>
              <a:t>How to connect with resources </a:t>
            </a:r>
            <a:r>
              <a:rPr lang="en-US" b="1" dirty="0" err="1"/>
              <a:t>improv</a:t>
            </a:r>
            <a:r>
              <a:rPr lang="en-US" b="1" dirty="0"/>
              <a:t> game</a:t>
            </a:r>
          </a:p>
        </p:txBody>
      </p:sp>
      <p:sp>
        <p:nvSpPr>
          <p:cNvPr id="5" name="Text Placeholder 4"/>
          <p:cNvSpPr>
            <a:spLocks noGrp="1"/>
          </p:cNvSpPr>
          <p:nvPr>
            <p:ph type="body" sz="half" idx="2"/>
          </p:nvPr>
        </p:nvSpPr>
        <p:spPr/>
        <p:txBody>
          <a:bodyPr>
            <a:normAutofit/>
          </a:bodyPr>
          <a:lstStyle/>
          <a:p>
            <a:pPr algn="ctr"/>
            <a:r>
              <a:rPr lang="en-US" sz="1800" b="1" dirty="0" smtClean="0"/>
              <a:t>Commonly asked questions for 2-1-1 regarding job and vocational support </a:t>
            </a:r>
            <a:endParaRPr lang="en-US" sz="1800" b="1" dirty="0"/>
          </a:p>
        </p:txBody>
      </p:sp>
    </p:spTree>
    <p:extLst>
      <p:ext uri="{BB962C8B-B14F-4D97-AF65-F5344CB8AC3E}">
        <p14:creationId xmlns:p14="http://schemas.microsoft.com/office/powerpoint/2010/main" val="2748342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7737"/>
          <a:stretch/>
        </p:blipFill>
        <p:spPr>
          <a:xfrm>
            <a:off x="-36933" y="109549"/>
            <a:ext cx="12228933" cy="5449078"/>
          </a:xfrm>
          <a:prstGeom prst="rect">
            <a:avLst/>
          </a:prstGeom>
        </p:spPr>
      </p:pic>
      <p:sp>
        <p:nvSpPr>
          <p:cNvPr id="3" name="TextBox 2"/>
          <p:cNvSpPr txBox="1"/>
          <p:nvPr/>
        </p:nvSpPr>
        <p:spPr>
          <a:xfrm>
            <a:off x="1058853" y="5364750"/>
            <a:ext cx="10291666" cy="523220"/>
          </a:xfrm>
          <a:prstGeom prst="rect">
            <a:avLst/>
          </a:prstGeom>
          <a:solidFill>
            <a:schemeClr val="accent4"/>
          </a:solidFill>
        </p:spPr>
        <p:txBody>
          <a:bodyPr wrap="square" rtlCol="0">
            <a:spAutoFit/>
          </a:bodyPr>
          <a:lstStyle/>
          <a:p>
            <a:r>
              <a:rPr lang="en-US" sz="2800" dirty="0" smtClean="0"/>
              <a:t>What have we developed to teach others? What could we develop?</a:t>
            </a:r>
            <a:endParaRPr lang="en-US" sz="2800" dirty="0"/>
          </a:p>
        </p:txBody>
      </p:sp>
      <p:sp>
        <p:nvSpPr>
          <p:cNvPr id="5" name="TextBox 4"/>
          <p:cNvSpPr txBox="1"/>
          <p:nvPr/>
        </p:nvSpPr>
        <p:spPr>
          <a:xfrm>
            <a:off x="2223911" y="5887970"/>
            <a:ext cx="8279941" cy="646331"/>
          </a:xfrm>
          <a:prstGeom prst="rect">
            <a:avLst/>
          </a:prstGeom>
          <a:noFill/>
        </p:spPr>
        <p:txBody>
          <a:bodyPr wrap="square" rtlCol="0">
            <a:spAutoFit/>
          </a:bodyPr>
          <a:lstStyle/>
          <a:p>
            <a:r>
              <a:rPr lang="en-US" sz="3600" dirty="0" smtClean="0">
                <a:solidFill>
                  <a:schemeClr val="accent1">
                    <a:lumMod val="75000"/>
                  </a:schemeClr>
                </a:solidFill>
              </a:rPr>
              <a:t>Educational and Promotional Materials</a:t>
            </a:r>
            <a:endParaRPr lang="en-US" sz="3600" dirty="0">
              <a:solidFill>
                <a:schemeClr val="accent1">
                  <a:lumMod val="75000"/>
                </a:schemeClr>
              </a:solidFill>
            </a:endParaRPr>
          </a:p>
        </p:txBody>
      </p:sp>
    </p:spTree>
    <p:extLst>
      <p:ext uri="{BB962C8B-B14F-4D97-AF65-F5344CB8AC3E}">
        <p14:creationId xmlns:p14="http://schemas.microsoft.com/office/powerpoint/2010/main" val="1066346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Educational and Promotional Materials</a:t>
            </a:r>
            <a:endParaRPr lang="en-US" dirty="0"/>
          </a:p>
        </p:txBody>
      </p:sp>
      <p:sp>
        <p:nvSpPr>
          <p:cNvPr id="5" name="Content Placeholder 4"/>
          <p:cNvSpPr>
            <a:spLocks noGrp="1"/>
          </p:cNvSpPr>
          <p:nvPr>
            <p:ph idx="1"/>
          </p:nvPr>
        </p:nvSpPr>
        <p:spPr/>
        <p:txBody>
          <a:bodyPr>
            <a:normAutofit fontScale="77500" lnSpcReduction="20000"/>
          </a:bodyPr>
          <a:lstStyle/>
          <a:p>
            <a:r>
              <a:rPr lang="en-US" sz="3600" dirty="0" smtClean="0"/>
              <a:t>Social Marketing– What is it? And who is it for?</a:t>
            </a:r>
          </a:p>
          <a:p>
            <a:r>
              <a:rPr lang="en-US" sz="3600" dirty="0" smtClean="0"/>
              <a:t>Content for Social Media– </a:t>
            </a:r>
            <a:r>
              <a:rPr lang="en-US" sz="3600" dirty="0" err="1" smtClean="0"/>
              <a:t>Youtube</a:t>
            </a:r>
            <a:r>
              <a:rPr lang="en-US" sz="3600" dirty="0" smtClean="0"/>
              <a:t>, Instagram, Twitter, Face Book</a:t>
            </a:r>
          </a:p>
          <a:p>
            <a:r>
              <a:rPr lang="en-US" sz="3600" dirty="0" smtClean="0"/>
              <a:t>Public Service Announcements (PSAs)</a:t>
            </a:r>
          </a:p>
          <a:p>
            <a:r>
              <a:rPr lang="en-US" sz="3600" dirty="0" smtClean="0"/>
              <a:t>Training materials (e.g., for presentations at People First meetings)</a:t>
            </a:r>
          </a:p>
          <a:p>
            <a:r>
              <a:rPr lang="en-US" sz="3600" dirty="0" smtClean="0"/>
              <a:t>Information to embed in person-centered planning materials</a:t>
            </a:r>
          </a:p>
          <a:p>
            <a:pPr marL="0" indent="0">
              <a:buNone/>
            </a:pPr>
            <a:endParaRPr lang="en-US" dirty="0"/>
          </a:p>
        </p:txBody>
      </p:sp>
    </p:spTree>
    <p:extLst>
      <p:ext uri="{BB962C8B-B14F-4D97-AF65-F5344CB8AC3E}">
        <p14:creationId xmlns:p14="http://schemas.microsoft.com/office/powerpoint/2010/main" val="2732818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Results of this mornings work</a:t>
            </a:r>
            <a:endParaRPr lang="en-US" dirty="0"/>
          </a:p>
        </p:txBody>
      </p:sp>
      <p:pic>
        <p:nvPicPr>
          <p:cNvPr id="4" name="Content Placeholder 3"/>
          <p:cNvPicPr>
            <a:picLocks noGrp="1" noChangeAspect="1"/>
          </p:cNvPicPr>
          <p:nvPr>
            <p:ph idx="4294967295"/>
          </p:nvPr>
        </p:nvPicPr>
        <p:blipFill>
          <a:blip r:embed="rId2"/>
          <a:stretch>
            <a:fillRect/>
          </a:stretch>
        </p:blipFill>
        <p:spPr>
          <a:xfrm>
            <a:off x="2438400" y="2863850"/>
            <a:ext cx="9753600" cy="3248025"/>
          </a:xfrm>
          <a:prstGeom prst="rect">
            <a:avLst/>
          </a:prstGeom>
        </p:spPr>
      </p:pic>
    </p:spTree>
    <p:extLst>
      <p:ext uri="{BB962C8B-B14F-4D97-AF65-F5344CB8AC3E}">
        <p14:creationId xmlns:p14="http://schemas.microsoft.com/office/powerpoint/2010/main" val="12865335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24434" b="-1"/>
          <a:stretch/>
        </p:blipFill>
        <p:spPr>
          <a:xfrm>
            <a:off x="-36933" y="-90312"/>
            <a:ext cx="12228933" cy="5005471"/>
          </a:xfrm>
          <a:prstGeom prst="rect">
            <a:avLst/>
          </a:prstGeom>
        </p:spPr>
      </p:pic>
      <p:sp>
        <p:nvSpPr>
          <p:cNvPr id="6" name="Picture Placeholder 5"/>
          <p:cNvSpPr>
            <a:spLocks noGrp="1"/>
          </p:cNvSpPr>
          <p:nvPr>
            <p:ph type="pic" idx="1"/>
          </p:nvPr>
        </p:nvSpPr>
        <p:spPr/>
      </p:sp>
      <p:sp>
        <p:nvSpPr>
          <p:cNvPr id="7" name="Text Placeholder 6"/>
          <p:cNvSpPr>
            <a:spLocks noGrp="1"/>
          </p:cNvSpPr>
          <p:nvPr>
            <p:ph type="body" sz="half" idx="2"/>
          </p:nvPr>
        </p:nvSpPr>
        <p:spPr>
          <a:xfrm>
            <a:off x="1154957" y="5197559"/>
            <a:ext cx="8825656" cy="493712"/>
          </a:xfrm>
        </p:spPr>
        <p:txBody>
          <a:bodyPr>
            <a:noAutofit/>
          </a:bodyPr>
          <a:lstStyle/>
          <a:p>
            <a:pPr algn="ctr"/>
            <a:r>
              <a:rPr lang="en-US" sz="2400" dirty="0" smtClean="0"/>
              <a:t>What do we have to share with 2-1-1?</a:t>
            </a:r>
          </a:p>
          <a:p>
            <a:pPr algn="ctr"/>
            <a:r>
              <a:rPr lang="en-US" sz="2400" dirty="0" smtClean="0"/>
              <a:t>What could we help develop?  </a:t>
            </a:r>
            <a:endParaRPr lang="en-US" sz="2400" dirty="0"/>
          </a:p>
        </p:txBody>
      </p:sp>
    </p:spTree>
    <p:extLst>
      <p:ext uri="{BB962C8B-B14F-4D97-AF65-F5344CB8AC3E}">
        <p14:creationId xmlns:p14="http://schemas.microsoft.com/office/powerpoint/2010/main" val="843748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accent1"/>
                </a:solidFill>
              </a:rPr>
              <a:t>Comprehensive and Up-to-date List for 211</a:t>
            </a:r>
            <a:endParaRPr lang="en-US" b="1" dirty="0">
              <a:solidFill>
                <a:schemeClr val="accent1"/>
              </a:solidFill>
            </a:endParaRPr>
          </a:p>
        </p:txBody>
      </p:sp>
      <p:pic>
        <p:nvPicPr>
          <p:cNvPr id="4" name="Content Placeholder 3"/>
          <p:cNvPicPr>
            <a:picLocks noGrp="1" noChangeAspect="1"/>
          </p:cNvPicPr>
          <p:nvPr>
            <p:ph idx="4294967295"/>
          </p:nvPr>
        </p:nvPicPr>
        <p:blipFill rotWithShape="1">
          <a:blip r:embed="rId2"/>
          <a:srcRect l="32566" t="86085" r="54776" b="4355"/>
          <a:stretch/>
        </p:blipFill>
        <p:spPr>
          <a:xfrm>
            <a:off x="0" y="4975225"/>
            <a:ext cx="4014788" cy="1643063"/>
          </a:xfrm>
          <a:prstGeom prst="rect">
            <a:avLst/>
          </a:prstGeom>
        </p:spPr>
      </p:pic>
      <p:sp>
        <p:nvSpPr>
          <p:cNvPr id="5" name="TextBox 4"/>
          <p:cNvSpPr txBox="1"/>
          <p:nvPr/>
        </p:nvSpPr>
        <p:spPr>
          <a:xfrm>
            <a:off x="506889" y="2756303"/>
            <a:ext cx="2438400" cy="461665"/>
          </a:xfrm>
          <a:prstGeom prst="rect">
            <a:avLst/>
          </a:prstGeom>
          <a:solidFill>
            <a:schemeClr val="accent4"/>
          </a:solidFill>
        </p:spPr>
        <p:txBody>
          <a:bodyPr wrap="square" rtlCol="0">
            <a:spAutoFit/>
          </a:bodyPr>
          <a:lstStyle/>
          <a:p>
            <a:r>
              <a:rPr lang="en-US" sz="2400" dirty="0" smtClean="0"/>
              <a:t>211 Dat</a:t>
            </a:r>
            <a:r>
              <a:rPr lang="en-US" sz="2400" b="1" dirty="0" smtClean="0"/>
              <a:t>a</a:t>
            </a:r>
            <a:r>
              <a:rPr lang="en-US" sz="2400" dirty="0" smtClean="0"/>
              <a:t>base</a:t>
            </a:r>
            <a:endParaRPr lang="en-US" sz="2400" dirty="0"/>
          </a:p>
        </p:txBody>
      </p:sp>
      <p:cxnSp>
        <p:nvCxnSpPr>
          <p:cNvPr id="7" name="Straight Arrow Connector 6"/>
          <p:cNvCxnSpPr/>
          <p:nvPr/>
        </p:nvCxnSpPr>
        <p:spPr>
          <a:xfrm>
            <a:off x="3098354" y="3678965"/>
            <a:ext cx="820199" cy="784830"/>
          </a:xfrm>
          <a:prstGeom prst="straightConnector1">
            <a:avLst/>
          </a:prstGeom>
          <a:ln w="508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007039" y="2501720"/>
            <a:ext cx="2438400" cy="1569660"/>
          </a:xfrm>
          <a:prstGeom prst="rect">
            <a:avLst/>
          </a:prstGeom>
          <a:solidFill>
            <a:schemeClr val="accent1">
              <a:lumMod val="40000"/>
              <a:lumOff val="60000"/>
            </a:schemeClr>
          </a:solidFill>
        </p:spPr>
        <p:txBody>
          <a:bodyPr wrap="square" rtlCol="0">
            <a:spAutoFit/>
          </a:bodyPr>
          <a:lstStyle/>
          <a:p>
            <a:pPr algn="ctr"/>
            <a:r>
              <a:rPr lang="en-US" sz="3200" dirty="0" smtClean="0"/>
              <a:t>Steering Committee Input</a:t>
            </a:r>
            <a:endParaRPr lang="en-US" sz="3200" dirty="0"/>
          </a:p>
        </p:txBody>
      </p:sp>
      <p:sp>
        <p:nvSpPr>
          <p:cNvPr id="9" name="TextBox 8"/>
          <p:cNvSpPr txBox="1"/>
          <p:nvPr/>
        </p:nvSpPr>
        <p:spPr>
          <a:xfrm>
            <a:off x="4591189" y="2433138"/>
            <a:ext cx="2438400" cy="1569660"/>
          </a:xfrm>
          <a:prstGeom prst="rect">
            <a:avLst/>
          </a:prstGeom>
          <a:solidFill>
            <a:schemeClr val="accent6">
              <a:lumMod val="60000"/>
              <a:lumOff val="40000"/>
            </a:schemeClr>
          </a:solidFill>
        </p:spPr>
        <p:txBody>
          <a:bodyPr wrap="square" rtlCol="0">
            <a:spAutoFit/>
          </a:bodyPr>
          <a:lstStyle/>
          <a:p>
            <a:pPr algn="ctr"/>
            <a:r>
              <a:rPr lang="en-US" sz="2400" dirty="0" smtClean="0"/>
              <a:t>Agency and Partners’ Directories and Lists</a:t>
            </a:r>
            <a:endParaRPr lang="en-US" sz="2400" dirty="0"/>
          </a:p>
        </p:txBody>
      </p:sp>
      <p:cxnSp>
        <p:nvCxnSpPr>
          <p:cNvPr id="12" name="Straight Arrow Connector 11"/>
          <p:cNvCxnSpPr/>
          <p:nvPr/>
        </p:nvCxnSpPr>
        <p:spPr>
          <a:xfrm>
            <a:off x="5760723" y="4071380"/>
            <a:ext cx="22577" cy="527971"/>
          </a:xfrm>
          <a:prstGeom prst="straightConnector1">
            <a:avLst/>
          </a:prstGeom>
          <a:ln w="508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7702225" y="4071380"/>
            <a:ext cx="849347" cy="79195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2202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b="1" dirty="0" smtClean="0">
                <a:solidFill>
                  <a:schemeClr val="accent1"/>
                </a:solidFill>
              </a:rPr>
              <a:t>Inclusive Approach</a:t>
            </a:r>
            <a:r>
              <a:rPr lang="en-US" sz="4800" dirty="0" smtClean="0">
                <a:solidFill>
                  <a:schemeClr val="accent1"/>
                </a:solidFill>
              </a:rPr>
              <a:t/>
            </a:r>
            <a:br>
              <a:rPr lang="en-US" sz="4800" dirty="0" smtClean="0">
                <a:solidFill>
                  <a:schemeClr val="accent1"/>
                </a:solidFill>
              </a:rPr>
            </a:br>
            <a:r>
              <a:rPr lang="en-US" dirty="0" smtClean="0"/>
              <a:t>When a community resource is identified, what do people with disabilities need to know?</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699" y="3363297"/>
            <a:ext cx="6989406" cy="3494703"/>
          </a:xfrm>
          <a:prstGeom prst="rect">
            <a:avLst/>
          </a:prstGeom>
        </p:spPr>
      </p:pic>
    </p:spTree>
    <p:extLst>
      <p:ext uri="{BB962C8B-B14F-4D97-AF65-F5344CB8AC3E}">
        <p14:creationId xmlns:p14="http://schemas.microsoft.com/office/powerpoint/2010/main" val="1023064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sz="2200" dirty="0"/>
              <a:t>12:00 P.M.	</a:t>
            </a:r>
            <a:r>
              <a:rPr lang="en-US" sz="2200" dirty="0" smtClean="0"/>
              <a:t>Sign-in, lunch, and introductions</a:t>
            </a:r>
            <a:endParaRPr lang="en-US" sz="2200" dirty="0"/>
          </a:p>
          <a:p>
            <a:pPr>
              <a:buFont typeface="Wingdings" panose="05000000000000000000" pitchFamily="2" charset="2"/>
              <a:buChar char="Ø"/>
            </a:pPr>
            <a:r>
              <a:rPr lang="en-US" sz="2200" dirty="0"/>
              <a:t>12:15 P.M.	Project team updates </a:t>
            </a:r>
            <a:r>
              <a:rPr lang="en-US" sz="2200" dirty="0" smtClean="0"/>
              <a:t>– review slides from  first meetings </a:t>
            </a:r>
          </a:p>
          <a:p>
            <a:pPr>
              <a:buFont typeface="Wingdings" panose="05000000000000000000" pitchFamily="2" charset="2"/>
              <a:buChar char="Ø"/>
            </a:pPr>
            <a:r>
              <a:rPr lang="en-US" sz="2200" dirty="0" smtClean="0"/>
              <a:t>12:30 </a:t>
            </a:r>
            <a:r>
              <a:rPr lang="en-US" sz="2200" dirty="0"/>
              <a:t>P.M.  Advocates share draft scripts with stakeholders for input and feedback</a:t>
            </a:r>
          </a:p>
          <a:p>
            <a:pPr>
              <a:buFont typeface="Wingdings" panose="05000000000000000000" pitchFamily="2" charset="2"/>
              <a:buChar char="Ø"/>
            </a:pPr>
            <a:r>
              <a:rPr lang="en-US" sz="2200" dirty="0"/>
              <a:t>1:15 P.M.    Review disability resource lists for Missoula 211 area and suggest </a:t>
            </a:r>
            <a:r>
              <a:rPr lang="en-US" sz="2200" dirty="0" smtClean="0"/>
              <a:t>additions– identify plan to finalize list </a:t>
            </a:r>
            <a:endParaRPr lang="en-US" sz="2200" dirty="0"/>
          </a:p>
          <a:p>
            <a:pPr>
              <a:buFont typeface="Wingdings" panose="05000000000000000000" pitchFamily="2" charset="2"/>
              <a:buChar char="Ø"/>
            </a:pPr>
            <a:r>
              <a:rPr lang="en-US" sz="2200" dirty="0"/>
              <a:t>1:30 P.M.    Review 211 agency/services forms and ways to make forms inclusive</a:t>
            </a:r>
          </a:p>
          <a:p>
            <a:endParaRPr lang="en-US" dirty="0"/>
          </a:p>
        </p:txBody>
      </p:sp>
    </p:spTree>
    <p:extLst>
      <p:ext uri="{BB962C8B-B14F-4D97-AF65-F5344CB8AC3E}">
        <p14:creationId xmlns:p14="http://schemas.microsoft.com/office/powerpoint/2010/main" val="3045670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22196" r="76736" b="33732"/>
          <a:stretch/>
        </p:blipFill>
        <p:spPr>
          <a:xfrm>
            <a:off x="2884867" y="440088"/>
            <a:ext cx="5889325" cy="6043297"/>
          </a:xfrm>
          <a:prstGeom prst="rect">
            <a:avLst/>
          </a:prstGeom>
        </p:spPr>
      </p:pic>
    </p:spTree>
    <p:extLst>
      <p:ext uri="{BB962C8B-B14F-4D97-AF65-F5344CB8AC3E}">
        <p14:creationId xmlns:p14="http://schemas.microsoft.com/office/powerpoint/2010/main" val="4030263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24935" t="20999" r="25845" b="8033"/>
          <a:stretch/>
        </p:blipFill>
        <p:spPr>
          <a:xfrm>
            <a:off x="6572551" y="3145317"/>
            <a:ext cx="4361612" cy="3200142"/>
          </a:xfrm>
          <a:prstGeom prst="rect">
            <a:avLst/>
          </a:prstGeom>
        </p:spPr>
      </p:pic>
      <p:grpSp>
        <p:nvGrpSpPr>
          <p:cNvPr id="16" name="Group 15"/>
          <p:cNvGrpSpPr/>
          <p:nvPr/>
        </p:nvGrpSpPr>
        <p:grpSpPr>
          <a:xfrm>
            <a:off x="6870286" y="4842031"/>
            <a:ext cx="3766141" cy="1505720"/>
            <a:chOff x="744510" y="8170319"/>
            <a:chExt cx="5940640" cy="2435423"/>
          </a:xfrm>
        </p:grpSpPr>
        <p:pic>
          <p:nvPicPr>
            <p:cNvPr id="4" name="Picture 3"/>
            <p:cNvPicPr>
              <a:picLocks noChangeAspect="1"/>
            </p:cNvPicPr>
            <p:nvPr/>
          </p:nvPicPr>
          <p:blipFill rotWithShape="1">
            <a:blip r:embed="rId3"/>
            <a:srcRect l="40977" t="89271" r="56502" b="6277"/>
            <a:stretch/>
          </p:blipFill>
          <p:spPr>
            <a:xfrm>
              <a:off x="3971906" y="9383539"/>
              <a:ext cx="607913" cy="581482"/>
            </a:xfrm>
            <a:prstGeom prst="rect">
              <a:avLst/>
            </a:prstGeom>
          </p:spPr>
        </p:pic>
        <p:pic>
          <p:nvPicPr>
            <p:cNvPr id="5" name="Picture 4"/>
            <p:cNvPicPr>
              <a:picLocks noChangeAspect="1"/>
            </p:cNvPicPr>
            <p:nvPr/>
          </p:nvPicPr>
          <p:blipFill rotWithShape="1">
            <a:blip r:embed="rId3"/>
            <a:srcRect l="40977" t="89271" r="56502" b="6277"/>
            <a:stretch/>
          </p:blipFill>
          <p:spPr>
            <a:xfrm>
              <a:off x="744510" y="8174134"/>
              <a:ext cx="607913" cy="581482"/>
            </a:xfrm>
            <a:prstGeom prst="rect">
              <a:avLst/>
            </a:prstGeom>
          </p:spPr>
        </p:pic>
        <p:pic>
          <p:nvPicPr>
            <p:cNvPr id="6" name="Picture 5"/>
            <p:cNvPicPr>
              <a:picLocks noChangeAspect="1"/>
            </p:cNvPicPr>
            <p:nvPr/>
          </p:nvPicPr>
          <p:blipFill rotWithShape="1">
            <a:blip r:embed="rId3"/>
            <a:srcRect l="40977" t="89271" r="56502" b="6277"/>
            <a:stretch/>
          </p:blipFill>
          <p:spPr>
            <a:xfrm>
              <a:off x="4010574" y="10024260"/>
              <a:ext cx="607913" cy="581482"/>
            </a:xfrm>
            <a:prstGeom prst="rect">
              <a:avLst/>
            </a:prstGeom>
          </p:spPr>
        </p:pic>
        <p:pic>
          <p:nvPicPr>
            <p:cNvPr id="7" name="Picture 6"/>
            <p:cNvPicPr>
              <a:picLocks noChangeAspect="1"/>
            </p:cNvPicPr>
            <p:nvPr/>
          </p:nvPicPr>
          <p:blipFill rotWithShape="1">
            <a:blip r:embed="rId3"/>
            <a:srcRect l="40977" t="89271" r="56502" b="6277"/>
            <a:stretch/>
          </p:blipFill>
          <p:spPr>
            <a:xfrm>
              <a:off x="6077237" y="8174133"/>
              <a:ext cx="607913" cy="581482"/>
            </a:xfrm>
            <a:prstGeom prst="rect">
              <a:avLst/>
            </a:prstGeom>
          </p:spPr>
        </p:pic>
        <p:pic>
          <p:nvPicPr>
            <p:cNvPr id="8" name="Picture 7"/>
            <p:cNvPicPr>
              <a:picLocks noChangeAspect="1"/>
            </p:cNvPicPr>
            <p:nvPr/>
          </p:nvPicPr>
          <p:blipFill rotWithShape="1">
            <a:blip r:embed="rId3"/>
            <a:srcRect l="40977" t="89271" r="56502" b="6277"/>
            <a:stretch/>
          </p:blipFill>
          <p:spPr>
            <a:xfrm>
              <a:off x="744510" y="9341235"/>
              <a:ext cx="607913" cy="581482"/>
            </a:xfrm>
            <a:prstGeom prst="rect">
              <a:avLst/>
            </a:prstGeom>
          </p:spPr>
        </p:pic>
        <p:pic>
          <p:nvPicPr>
            <p:cNvPr id="9" name="Picture 8"/>
            <p:cNvPicPr>
              <a:picLocks noChangeAspect="1"/>
            </p:cNvPicPr>
            <p:nvPr/>
          </p:nvPicPr>
          <p:blipFill rotWithShape="1">
            <a:blip r:embed="rId3"/>
            <a:srcRect l="40977" t="89271" r="56502" b="6277"/>
            <a:stretch/>
          </p:blipFill>
          <p:spPr>
            <a:xfrm>
              <a:off x="6077236" y="8757367"/>
              <a:ext cx="607913" cy="581482"/>
            </a:xfrm>
            <a:prstGeom prst="rect">
              <a:avLst/>
            </a:prstGeom>
          </p:spPr>
        </p:pic>
        <p:pic>
          <p:nvPicPr>
            <p:cNvPr id="10" name="Picture 9"/>
            <p:cNvPicPr>
              <a:picLocks noChangeAspect="1"/>
            </p:cNvPicPr>
            <p:nvPr/>
          </p:nvPicPr>
          <p:blipFill rotWithShape="1">
            <a:blip r:embed="rId3"/>
            <a:srcRect l="40977" t="89271" r="56502" b="6277"/>
            <a:stretch/>
          </p:blipFill>
          <p:spPr>
            <a:xfrm>
              <a:off x="744510" y="8755616"/>
              <a:ext cx="607913" cy="581482"/>
            </a:xfrm>
            <a:prstGeom prst="rect">
              <a:avLst/>
            </a:prstGeom>
          </p:spPr>
        </p:pic>
        <p:pic>
          <p:nvPicPr>
            <p:cNvPr id="11" name="Picture 10"/>
            <p:cNvPicPr>
              <a:picLocks noChangeAspect="1"/>
            </p:cNvPicPr>
            <p:nvPr/>
          </p:nvPicPr>
          <p:blipFill rotWithShape="1">
            <a:blip r:embed="rId3"/>
            <a:srcRect l="40977" t="89271" r="56502" b="6277"/>
            <a:stretch/>
          </p:blipFill>
          <p:spPr>
            <a:xfrm>
              <a:off x="3973293" y="8815655"/>
              <a:ext cx="482374" cy="461403"/>
            </a:xfrm>
            <a:prstGeom prst="rect">
              <a:avLst/>
            </a:prstGeom>
          </p:spPr>
        </p:pic>
        <p:pic>
          <p:nvPicPr>
            <p:cNvPr id="12" name="Picture 11"/>
            <p:cNvPicPr>
              <a:picLocks noChangeAspect="1"/>
            </p:cNvPicPr>
            <p:nvPr/>
          </p:nvPicPr>
          <p:blipFill rotWithShape="1">
            <a:blip r:embed="rId3"/>
            <a:srcRect l="40977" t="89271" r="56502" b="6277"/>
            <a:stretch/>
          </p:blipFill>
          <p:spPr>
            <a:xfrm>
              <a:off x="6175227" y="10047004"/>
              <a:ext cx="477978" cy="457198"/>
            </a:xfrm>
            <a:prstGeom prst="rect">
              <a:avLst/>
            </a:prstGeom>
          </p:spPr>
        </p:pic>
        <p:pic>
          <p:nvPicPr>
            <p:cNvPr id="13" name="Picture 12"/>
            <p:cNvPicPr>
              <a:picLocks noChangeAspect="1"/>
            </p:cNvPicPr>
            <p:nvPr/>
          </p:nvPicPr>
          <p:blipFill rotWithShape="1">
            <a:blip r:embed="rId3"/>
            <a:srcRect l="40977" t="89271" r="56502" b="6277"/>
            <a:stretch/>
          </p:blipFill>
          <p:spPr>
            <a:xfrm>
              <a:off x="6149552" y="9440478"/>
              <a:ext cx="463283" cy="443140"/>
            </a:xfrm>
            <a:prstGeom prst="rect">
              <a:avLst/>
            </a:prstGeom>
          </p:spPr>
        </p:pic>
        <p:pic>
          <p:nvPicPr>
            <p:cNvPr id="14" name="Picture 13"/>
            <p:cNvPicPr>
              <a:picLocks noChangeAspect="1"/>
            </p:cNvPicPr>
            <p:nvPr/>
          </p:nvPicPr>
          <p:blipFill rotWithShape="1">
            <a:blip r:embed="rId3"/>
            <a:srcRect l="40977" t="89271" r="56502" b="6277"/>
            <a:stretch/>
          </p:blipFill>
          <p:spPr>
            <a:xfrm>
              <a:off x="4049242" y="8170319"/>
              <a:ext cx="530577" cy="507510"/>
            </a:xfrm>
            <a:prstGeom prst="rect">
              <a:avLst/>
            </a:prstGeom>
          </p:spPr>
        </p:pic>
        <p:pic>
          <p:nvPicPr>
            <p:cNvPr id="15" name="Picture 14"/>
            <p:cNvPicPr>
              <a:picLocks noChangeAspect="1"/>
            </p:cNvPicPr>
            <p:nvPr/>
          </p:nvPicPr>
          <p:blipFill rotWithShape="1">
            <a:blip r:embed="rId3"/>
            <a:srcRect l="40977" t="89271" r="56502" b="6277"/>
            <a:stretch/>
          </p:blipFill>
          <p:spPr>
            <a:xfrm>
              <a:off x="744510" y="9922719"/>
              <a:ext cx="607913" cy="581482"/>
            </a:xfrm>
            <a:prstGeom prst="rect">
              <a:avLst/>
            </a:prstGeom>
          </p:spPr>
        </p:pic>
      </p:grpSp>
      <p:sp>
        <p:nvSpPr>
          <p:cNvPr id="2" name="Title 1"/>
          <p:cNvSpPr>
            <a:spLocks noGrp="1"/>
          </p:cNvSpPr>
          <p:nvPr>
            <p:ph type="title"/>
          </p:nvPr>
        </p:nvSpPr>
        <p:spPr/>
        <p:txBody>
          <a:bodyPr>
            <a:normAutofit fontScale="90000"/>
          </a:bodyPr>
          <a:lstStyle/>
          <a:p>
            <a:r>
              <a:rPr lang="en-US" dirty="0" smtClean="0"/>
              <a:t>Consider the difference in these images when thinking about how 2-1-1 can be more inclusive </a:t>
            </a:r>
            <a:endParaRPr lang="en-US" dirty="0"/>
          </a:p>
        </p:txBody>
      </p:sp>
      <p:sp>
        <p:nvSpPr>
          <p:cNvPr id="19" name="Text Placeholder 18"/>
          <p:cNvSpPr>
            <a:spLocks noGrp="1"/>
          </p:cNvSpPr>
          <p:nvPr>
            <p:ph type="body" idx="1"/>
          </p:nvPr>
        </p:nvSpPr>
        <p:spPr/>
        <p:txBody>
          <a:bodyPr/>
          <a:lstStyle/>
          <a:p>
            <a:r>
              <a:rPr lang="en-US" dirty="0" smtClean="0"/>
              <a:t>Separate categories </a:t>
            </a:r>
            <a:endParaRPr lang="en-US" dirty="0"/>
          </a:p>
        </p:txBody>
      </p:sp>
      <p:sp>
        <p:nvSpPr>
          <p:cNvPr id="26" name="Text Placeholder 25"/>
          <p:cNvSpPr>
            <a:spLocks noGrp="1"/>
          </p:cNvSpPr>
          <p:nvPr>
            <p:ph type="body" sz="quarter" idx="3"/>
          </p:nvPr>
        </p:nvSpPr>
        <p:spPr/>
        <p:txBody>
          <a:bodyPr/>
          <a:lstStyle/>
          <a:p>
            <a:r>
              <a:rPr lang="en-US" dirty="0" smtClean="0"/>
              <a:t> Inclusive Categories </a:t>
            </a:r>
            <a:endParaRPr lang="en-US" dirty="0"/>
          </a:p>
        </p:txBody>
      </p:sp>
      <p:pic>
        <p:nvPicPr>
          <p:cNvPr id="28" name="Picture 27"/>
          <p:cNvPicPr>
            <a:picLocks noChangeAspect="1"/>
          </p:cNvPicPr>
          <p:nvPr/>
        </p:nvPicPr>
        <p:blipFill rotWithShape="1">
          <a:blip r:embed="rId2"/>
          <a:srcRect l="24935" t="20999" r="25845" b="8033"/>
          <a:stretch/>
        </p:blipFill>
        <p:spPr>
          <a:xfrm>
            <a:off x="885053" y="3241960"/>
            <a:ext cx="4361612" cy="3200142"/>
          </a:xfrm>
          <a:prstGeom prst="rect">
            <a:avLst/>
          </a:prstGeom>
        </p:spPr>
      </p:pic>
    </p:spTree>
    <p:extLst>
      <p:ext uri="{BB962C8B-B14F-4D97-AF65-F5344CB8AC3E}">
        <p14:creationId xmlns:p14="http://schemas.microsoft.com/office/powerpoint/2010/main" val="117806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4592" t="23197" r="15158"/>
          <a:stretch/>
        </p:blipFill>
        <p:spPr>
          <a:xfrm>
            <a:off x="1996225" y="2106523"/>
            <a:ext cx="8023538" cy="4751477"/>
          </a:xfrm>
          <a:prstGeom prst="rect">
            <a:avLst/>
          </a:prstGeom>
        </p:spPr>
      </p:pic>
      <p:sp>
        <p:nvSpPr>
          <p:cNvPr id="2" name="Title 1"/>
          <p:cNvSpPr>
            <a:spLocks noGrp="1"/>
          </p:cNvSpPr>
          <p:nvPr>
            <p:ph type="title"/>
          </p:nvPr>
        </p:nvSpPr>
        <p:spPr/>
        <p:txBody>
          <a:bodyPr/>
          <a:lstStyle/>
          <a:p>
            <a:pPr algn="ctr"/>
            <a:r>
              <a:rPr lang="en-US" b="1" dirty="0" smtClean="0"/>
              <a:t>How can we change the way agencies appear in the system? </a:t>
            </a:r>
            <a:endParaRPr lang="en-US" b="1" dirty="0"/>
          </a:p>
        </p:txBody>
      </p:sp>
    </p:spTree>
    <p:extLst>
      <p:ext uri="{BB962C8B-B14F-4D97-AF65-F5344CB8AC3E}">
        <p14:creationId xmlns:p14="http://schemas.microsoft.com/office/powerpoint/2010/main" val="3029543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70986" y="1017431"/>
            <a:ext cx="10279087" cy="5840568"/>
            <a:chOff x="770986" y="65314"/>
            <a:chExt cx="11066146" cy="6792686"/>
          </a:xfrm>
        </p:grpSpPr>
        <p:pic>
          <p:nvPicPr>
            <p:cNvPr id="4" name="Picture 3"/>
            <p:cNvPicPr>
              <a:picLocks noChangeAspect="1"/>
            </p:cNvPicPr>
            <p:nvPr/>
          </p:nvPicPr>
          <p:blipFill rotWithShape="1">
            <a:blip r:embed="rId2"/>
            <a:srcRect l="15809" t="27306" r="15569" b="4331"/>
            <a:stretch/>
          </p:blipFill>
          <p:spPr>
            <a:xfrm>
              <a:off x="770986" y="886409"/>
              <a:ext cx="11066146" cy="5971591"/>
            </a:xfrm>
            <a:prstGeom prst="rect">
              <a:avLst/>
            </a:prstGeom>
          </p:spPr>
        </p:pic>
        <p:pic>
          <p:nvPicPr>
            <p:cNvPr id="5" name="Picture 4"/>
            <p:cNvPicPr>
              <a:picLocks noChangeAspect="1"/>
            </p:cNvPicPr>
            <p:nvPr/>
          </p:nvPicPr>
          <p:blipFill rotWithShape="1">
            <a:blip r:embed="rId3"/>
            <a:srcRect l="51316" t="40037" r="30618" b="51105"/>
            <a:stretch/>
          </p:blipFill>
          <p:spPr>
            <a:xfrm>
              <a:off x="8770776" y="65314"/>
              <a:ext cx="2845838" cy="755780"/>
            </a:xfrm>
            <a:prstGeom prst="rect">
              <a:avLst/>
            </a:prstGeom>
          </p:spPr>
        </p:pic>
        <p:sp>
          <p:nvSpPr>
            <p:cNvPr id="6" name="Left Arrow 5"/>
            <p:cNvSpPr/>
            <p:nvPr/>
          </p:nvSpPr>
          <p:spPr>
            <a:xfrm>
              <a:off x="6531428" y="1810140"/>
              <a:ext cx="1875454" cy="47586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963378" y="1810140"/>
              <a:ext cx="2562578" cy="1396004"/>
            </a:xfrm>
            <a:prstGeom prst="rect">
              <a:avLst/>
            </a:prstGeom>
            <a:solidFill>
              <a:srgbClr val="FFFF00"/>
            </a:solidFill>
          </p:spPr>
          <p:txBody>
            <a:bodyPr wrap="square" rtlCol="0">
              <a:spAutoFit/>
            </a:bodyPr>
            <a:lstStyle/>
            <a:p>
              <a:r>
                <a:rPr lang="en-US" sz="2400" b="1" dirty="0" smtClean="0"/>
                <a:t>What else do we need to know?</a:t>
              </a:r>
              <a:endParaRPr lang="en-US" sz="2400" b="1" dirty="0"/>
            </a:p>
          </p:txBody>
        </p:sp>
      </p:grpSp>
      <p:sp>
        <p:nvSpPr>
          <p:cNvPr id="2" name="Title 1"/>
          <p:cNvSpPr>
            <a:spLocks noGrp="1"/>
          </p:cNvSpPr>
          <p:nvPr>
            <p:ph type="title"/>
          </p:nvPr>
        </p:nvSpPr>
        <p:spPr>
          <a:xfrm>
            <a:off x="809455" y="805616"/>
            <a:ext cx="8761413" cy="706964"/>
          </a:xfrm>
        </p:spPr>
        <p:txBody>
          <a:bodyPr/>
          <a:lstStyle/>
          <a:p>
            <a:r>
              <a:rPr lang="en-US" sz="2800" b="1" dirty="0" smtClean="0"/>
              <a:t>What other questions should be asked? </a:t>
            </a:r>
            <a:endParaRPr lang="en-US" sz="2800" b="1" dirty="0"/>
          </a:p>
        </p:txBody>
      </p:sp>
    </p:spTree>
    <p:extLst>
      <p:ext uri="{BB962C8B-B14F-4D97-AF65-F5344CB8AC3E}">
        <p14:creationId xmlns:p14="http://schemas.microsoft.com/office/powerpoint/2010/main" val="16781999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1364" y="1223492"/>
            <a:ext cx="10654771" cy="5368257"/>
            <a:chOff x="111967" y="65314"/>
            <a:chExt cx="11939971" cy="6307495"/>
          </a:xfrm>
        </p:grpSpPr>
        <p:pic>
          <p:nvPicPr>
            <p:cNvPr id="3" name="Picture 2"/>
            <p:cNvPicPr>
              <a:picLocks noChangeAspect="1"/>
            </p:cNvPicPr>
            <p:nvPr/>
          </p:nvPicPr>
          <p:blipFill rotWithShape="1">
            <a:blip r:embed="rId2"/>
            <a:srcRect l="17161" t="30408" r="19253" b="17027"/>
            <a:stretch/>
          </p:blipFill>
          <p:spPr>
            <a:xfrm>
              <a:off x="111967" y="1026369"/>
              <a:ext cx="11939971" cy="5346440"/>
            </a:xfrm>
            <a:prstGeom prst="rect">
              <a:avLst/>
            </a:prstGeom>
          </p:spPr>
        </p:pic>
        <p:pic>
          <p:nvPicPr>
            <p:cNvPr id="4" name="Picture 3"/>
            <p:cNvPicPr>
              <a:picLocks noChangeAspect="1"/>
            </p:cNvPicPr>
            <p:nvPr/>
          </p:nvPicPr>
          <p:blipFill rotWithShape="1">
            <a:blip r:embed="rId3"/>
            <a:srcRect l="51316" t="40037" r="30618" b="51105"/>
            <a:stretch/>
          </p:blipFill>
          <p:spPr>
            <a:xfrm>
              <a:off x="8770776" y="65314"/>
              <a:ext cx="2845838" cy="755780"/>
            </a:xfrm>
            <a:prstGeom prst="rect">
              <a:avLst/>
            </a:prstGeom>
          </p:spPr>
        </p:pic>
      </p:grpSp>
    </p:spTree>
    <p:extLst>
      <p:ext uri="{BB962C8B-B14F-4D97-AF65-F5344CB8AC3E}">
        <p14:creationId xmlns:p14="http://schemas.microsoft.com/office/powerpoint/2010/main" val="3327363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47295" y="1545465"/>
            <a:ext cx="9435353" cy="4650186"/>
            <a:chOff x="867746" y="65314"/>
            <a:chExt cx="10748868" cy="5705334"/>
          </a:xfrm>
        </p:grpSpPr>
        <p:pic>
          <p:nvPicPr>
            <p:cNvPr id="5" name="Picture 4"/>
            <p:cNvPicPr>
              <a:picLocks noChangeAspect="1"/>
            </p:cNvPicPr>
            <p:nvPr/>
          </p:nvPicPr>
          <p:blipFill rotWithShape="1">
            <a:blip r:embed="rId2"/>
            <a:srcRect l="20973" t="34908" r="34181" b="25150"/>
            <a:stretch/>
          </p:blipFill>
          <p:spPr>
            <a:xfrm>
              <a:off x="867746" y="634482"/>
              <a:ext cx="10646229" cy="5136166"/>
            </a:xfrm>
            <a:prstGeom prst="rect">
              <a:avLst/>
            </a:prstGeom>
          </p:spPr>
        </p:pic>
        <p:pic>
          <p:nvPicPr>
            <p:cNvPr id="6" name="Picture 5"/>
            <p:cNvPicPr>
              <a:picLocks noChangeAspect="1"/>
            </p:cNvPicPr>
            <p:nvPr/>
          </p:nvPicPr>
          <p:blipFill rotWithShape="1">
            <a:blip r:embed="rId3"/>
            <a:srcRect l="51316" t="40037" r="30618" b="51105"/>
            <a:stretch/>
          </p:blipFill>
          <p:spPr>
            <a:xfrm>
              <a:off x="8770776" y="65314"/>
              <a:ext cx="2845838" cy="755780"/>
            </a:xfrm>
            <a:prstGeom prst="rect">
              <a:avLst/>
            </a:prstGeom>
          </p:spPr>
        </p:pic>
      </p:grpSp>
    </p:spTree>
    <p:extLst>
      <p:ext uri="{BB962C8B-B14F-4D97-AF65-F5344CB8AC3E}">
        <p14:creationId xmlns:p14="http://schemas.microsoft.com/office/powerpoint/2010/main" val="1055786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Suggestions to start the conversation </a:t>
            </a:r>
            <a:endParaRPr lang="en-US" dirty="0"/>
          </a:p>
        </p:txBody>
      </p:sp>
      <p:sp>
        <p:nvSpPr>
          <p:cNvPr id="3" name="Content Placeholder 2"/>
          <p:cNvSpPr>
            <a:spLocks noGrp="1"/>
          </p:cNvSpPr>
          <p:nvPr>
            <p:ph idx="1"/>
          </p:nvPr>
        </p:nvSpPr>
        <p:spPr>
          <a:xfrm>
            <a:off x="425003" y="2524258"/>
            <a:ext cx="11475076" cy="3521299"/>
          </a:xfrm>
        </p:spPr>
        <p:txBody>
          <a:bodyPr>
            <a:noAutofit/>
          </a:bodyPr>
          <a:lstStyle/>
          <a:p>
            <a:pPr marL="0" indent="0">
              <a:buNone/>
            </a:pPr>
            <a:r>
              <a:rPr lang="en-US" sz="2000" b="1" dirty="0"/>
              <a:t>National Center on Health, Physical Activity and Disability </a:t>
            </a:r>
            <a:endParaRPr lang="en-US" sz="2000" b="1" dirty="0" smtClean="0"/>
          </a:p>
          <a:p>
            <a:pPr marL="457200" lvl="1" indent="0">
              <a:buNone/>
            </a:pPr>
            <a:r>
              <a:rPr lang="en-US" sz="2000" dirty="0" smtClean="0"/>
              <a:t>Community </a:t>
            </a:r>
            <a:r>
              <a:rPr lang="en-US" sz="2000" dirty="0"/>
              <a:t>Health Inclusion Index (CHII)—the organizational assessment (available at: </a:t>
            </a:r>
            <a:r>
              <a:rPr lang="en-US" sz="2000" dirty="0">
                <a:hlinkClick r:id="rId2"/>
              </a:rPr>
              <a:t>https://</a:t>
            </a:r>
            <a:r>
              <a:rPr lang="en-US" sz="2000" dirty="0" smtClean="0">
                <a:hlinkClick r:id="rId2"/>
              </a:rPr>
              <a:t>www.nchpad.org/fppics/CHII_Organizational%20Assessment.pdf</a:t>
            </a:r>
            <a:r>
              <a:rPr lang="en-US" sz="2000" dirty="0" smtClean="0"/>
              <a:t> ) </a:t>
            </a:r>
          </a:p>
          <a:p>
            <a:pPr marL="457200" lvl="1" indent="0">
              <a:buNone/>
            </a:pPr>
            <a:r>
              <a:rPr lang="en-US" sz="2000" dirty="0" smtClean="0"/>
              <a:t>Adopted </a:t>
            </a:r>
            <a:r>
              <a:rPr lang="en-US" sz="2000" dirty="0"/>
              <a:t>from CHII </a:t>
            </a:r>
            <a:r>
              <a:rPr lang="en-US" sz="2000" dirty="0" smtClean="0"/>
              <a:t>Q6.03</a:t>
            </a:r>
            <a:endParaRPr lang="en-US" sz="2000" dirty="0"/>
          </a:p>
          <a:p>
            <a:pPr marL="0" indent="0">
              <a:buNone/>
            </a:pPr>
            <a:r>
              <a:rPr lang="en-US" sz="3200" dirty="0">
                <a:solidFill>
                  <a:schemeClr val="accent1"/>
                </a:solidFill>
              </a:rPr>
              <a:t> </a:t>
            </a:r>
            <a:r>
              <a:rPr lang="en-US" dirty="0" smtClean="0">
                <a:solidFill>
                  <a:schemeClr val="accent1"/>
                </a:solidFill>
              </a:rPr>
              <a:t>Q</a:t>
            </a:r>
            <a:r>
              <a:rPr lang="en-US" dirty="0">
                <a:solidFill>
                  <a:schemeClr val="accent1"/>
                </a:solidFill>
              </a:rPr>
              <a:t>. </a:t>
            </a:r>
            <a:r>
              <a:rPr lang="en-US" dirty="0"/>
              <a:t>Which of the following activities does your organization engage in to promote the participation of persons with disabilities?  (Check all that apply)</a:t>
            </a:r>
          </a:p>
          <a:p>
            <a:pPr marL="0" indent="0">
              <a:buNone/>
            </a:pPr>
            <a:r>
              <a:rPr lang="en-US" dirty="0"/>
              <a:t> </a:t>
            </a:r>
            <a:r>
              <a:rPr lang="en-US" b="1" dirty="0" smtClean="0">
                <a:solidFill>
                  <a:schemeClr val="accent1"/>
                </a:solidFill>
              </a:rPr>
              <a:t>Definition </a:t>
            </a:r>
            <a:r>
              <a:rPr lang="en-US" b="1" dirty="0">
                <a:solidFill>
                  <a:schemeClr val="accent1"/>
                </a:solidFill>
              </a:rPr>
              <a:t>of ACCESSIBLE - </a:t>
            </a:r>
            <a:r>
              <a:rPr lang="en-US" dirty="0"/>
              <a:t>refers to a site, facility, work environment, service, or program that is easy to approach, enter, operate, and/or use safely and with dignity by a person with a disability. In this case, an accessible location would allow for someone with a disability to independently enter the building, navigate to a room where the program is held, enter e room, and have a place in the room where they could participate equally with peers.        </a:t>
            </a:r>
          </a:p>
          <a:p>
            <a:pPr marL="0" indent="0">
              <a:buNone/>
            </a:pPr>
            <a:r>
              <a:rPr lang="en-US" sz="2000" dirty="0"/>
              <a:t> </a:t>
            </a:r>
            <a:r>
              <a:rPr lang="en-US" sz="2000" dirty="0" smtClean="0"/>
              <a:t>   </a:t>
            </a:r>
            <a:endParaRPr lang="en-US" sz="1050" dirty="0"/>
          </a:p>
        </p:txBody>
      </p:sp>
    </p:spTree>
    <p:extLst>
      <p:ext uri="{BB962C8B-B14F-4D97-AF65-F5344CB8AC3E}">
        <p14:creationId xmlns:p14="http://schemas.microsoft.com/office/powerpoint/2010/main" val="20397206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Suggestions to start the discussion </a:t>
            </a:r>
            <a:endParaRPr lang="en-US" dirty="0"/>
          </a:p>
        </p:txBody>
      </p:sp>
      <p:sp>
        <p:nvSpPr>
          <p:cNvPr id="3" name="Content Placeholder 2"/>
          <p:cNvSpPr>
            <a:spLocks noGrp="1"/>
          </p:cNvSpPr>
          <p:nvPr>
            <p:ph sz="half" idx="1"/>
          </p:nvPr>
        </p:nvSpPr>
        <p:spPr>
          <a:xfrm>
            <a:off x="884498" y="2410317"/>
            <a:ext cx="4825158" cy="3416301"/>
          </a:xfrm>
        </p:spPr>
        <p:txBody>
          <a:bodyPr>
            <a:noAutofit/>
          </a:bodyPr>
          <a:lstStyle/>
          <a:p>
            <a:pPr>
              <a:buFont typeface="Wingdings" panose="05000000000000000000" pitchFamily="2" charset="2"/>
              <a:buChar char="q"/>
            </a:pPr>
            <a:r>
              <a:rPr lang="en-US" sz="1500" dirty="0"/>
              <a:t>National Center on Health, Physical Activity and Disability </a:t>
            </a:r>
          </a:p>
          <a:p>
            <a:pPr>
              <a:buFont typeface="Wingdings" panose="05000000000000000000" pitchFamily="2" charset="2"/>
              <a:buChar char="q"/>
            </a:pPr>
            <a:r>
              <a:rPr lang="en-US" sz="1500" dirty="0" smtClean="0"/>
              <a:t>Q</a:t>
            </a:r>
            <a:r>
              <a:rPr lang="en-US" sz="1500" dirty="0"/>
              <a:t>. Which of the following activities does your organization engage in to promote the participation of persons with disabilities?  (Check all that apply)</a:t>
            </a:r>
          </a:p>
          <a:p>
            <a:pPr>
              <a:buFont typeface="Wingdings" panose="05000000000000000000" pitchFamily="2" charset="2"/>
              <a:buChar char="q"/>
            </a:pPr>
            <a:r>
              <a:rPr lang="en-US" sz="1500" dirty="0"/>
              <a:t> </a:t>
            </a:r>
            <a:r>
              <a:rPr lang="en-US" sz="1500" dirty="0" smtClean="0"/>
              <a:t>Definition </a:t>
            </a:r>
            <a:r>
              <a:rPr lang="en-US" sz="1500" dirty="0"/>
              <a:t>of ACCESSIBLE - </a:t>
            </a:r>
            <a:r>
              <a:rPr lang="en-US" sz="1500" dirty="0" smtClean="0"/>
              <a:t> (See prior slide for definition)</a:t>
            </a:r>
          </a:p>
        </p:txBody>
      </p:sp>
      <p:sp>
        <p:nvSpPr>
          <p:cNvPr id="4" name="Content Placeholder 3"/>
          <p:cNvSpPr>
            <a:spLocks noGrp="1"/>
          </p:cNvSpPr>
          <p:nvPr>
            <p:ph sz="half" idx="2"/>
          </p:nvPr>
        </p:nvSpPr>
        <p:spPr>
          <a:xfrm>
            <a:off x="6208712" y="2410317"/>
            <a:ext cx="5317880" cy="4209423"/>
          </a:xfrm>
        </p:spPr>
        <p:txBody>
          <a:bodyPr>
            <a:normAutofit fontScale="85000" lnSpcReduction="20000"/>
          </a:bodyPr>
          <a:lstStyle/>
          <a:p>
            <a:pPr>
              <a:buFont typeface="Wingdings" panose="05000000000000000000" pitchFamily="2" charset="2"/>
              <a:buChar char="q"/>
            </a:pPr>
            <a:r>
              <a:rPr lang="en-US" dirty="0"/>
              <a:t> Includes members representing a disability perspective, such as an ADA compliance officer, a special education teacher, or certified inclusive fitness trainer</a:t>
            </a:r>
          </a:p>
          <a:p>
            <a:pPr>
              <a:buFont typeface="Wingdings" panose="05000000000000000000" pitchFamily="2" charset="2"/>
              <a:buChar char="q"/>
            </a:pPr>
            <a:r>
              <a:rPr lang="en-US" dirty="0"/>
              <a:t> Sets goals that are geared towards persons with disabilities</a:t>
            </a:r>
          </a:p>
          <a:p>
            <a:pPr>
              <a:buFont typeface="Wingdings" panose="05000000000000000000" pitchFamily="2" charset="2"/>
              <a:buChar char="q"/>
            </a:pPr>
            <a:r>
              <a:rPr lang="en-US" dirty="0"/>
              <a:t> Has meetings and programs in accessible locations</a:t>
            </a:r>
          </a:p>
          <a:p>
            <a:pPr>
              <a:buFont typeface="Wingdings" panose="05000000000000000000" pitchFamily="2" charset="2"/>
              <a:buChar char="q"/>
            </a:pPr>
            <a:r>
              <a:rPr lang="en-US" dirty="0"/>
              <a:t> Communicates using accessible formats (e.g., compatible with screen readers)</a:t>
            </a:r>
          </a:p>
          <a:p>
            <a:pPr>
              <a:buFont typeface="Wingdings" panose="05000000000000000000" pitchFamily="2" charset="2"/>
              <a:buChar char="q"/>
            </a:pPr>
            <a:r>
              <a:rPr lang="en-US" dirty="0"/>
              <a:t> Provides transportation options that are accessible.</a:t>
            </a:r>
          </a:p>
          <a:p>
            <a:pPr>
              <a:buFont typeface="Wingdings" panose="05000000000000000000" pitchFamily="2" charset="2"/>
              <a:buChar char="q"/>
            </a:pPr>
            <a:r>
              <a:rPr lang="en-US" dirty="0"/>
              <a:t> Provides health care and services, accessible equipment and rooms are used</a:t>
            </a:r>
          </a:p>
          <a:p>
            <a:pPr>
              <a:buFont typeface="Wingdings" panose="05000000000000000000" pitchFamily="2" charset="2"/>
              <a:buChar char="q"/>
            </a:pPr>
            <a:r>
              <a:rPr lang="en-US" dirty="0"/>
              <a:t> None of the above</a:t>
            </a:r>
          </a:p>
          <a:p>
            <a:pPr>
              <a:buFont typeface="Wingdings" panose="05000000000000000000" pitchFamily="2" charset="2"/>
              <a:buChar char="q"/>
            </a:pPr>
            <a:r>
              <a:rPr lang="en-US" dirty="0"/>
              <a:t> Other _______________________________________________________</a:t>
            </a:r>
          </a:p>
          <a:p>
            <a:endParaRPr lang="en-US" dirty="0"/>
          </a:p>
        </p:txBody>
      </p:sp>
    </p:spTree>
    <p:extLst>
      <p:ext uri="{BB962C8B-B14F-4D97-AF65-F5344CB8AC3E}">
        <p14:creationId xmlns:p14="http://schemas.microsoft.com/office/powerpoint/2010/main" val="41227575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0168" t="31654" r="29036" b="18162"/>
          <a:stretch/>
        </p:blipFill>
        <p:spPr>
          <a:xfrm>
            <a:off x="1433622" y="824248"/>
            <a:ext cx="8451796" cy="5631669"/>
          </a:xfrm>
          <a:prstGeom prst="rect">
            <a:avLst/>
          </a:prstGeom>
        </p:spPr>
      </p:pic>
      <p:sp>
        <p:nvSpPr>
          <p:cNvPr id="5" name="Left Arrow 4"/>
          <p:cNvSpPr/>
          <p:nvPr/>
        </p:nvSpPr>
        <p:spPr>
          <a:xfrm>
            <a:off x="6602341" y="6216793"/>
            <a:ext cx="1875454" cy="47586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604129" y="5685282"/>
            <a:ext cx="2562578" cy="769441"/>
          </a:xfrm>
          <a:prstGeom prst="rect">
            <a:avLst/>
          </a:prstGeom>
          <a:solidFill>
            <a:srgbClr val="FFFF00"/>
          </a:solidFill>
        </p:spPr>
        <p:txBody>
          <a:bodyPr wrap="square" rtlCol="0">
            <a:spAutoFit/>
          </a:bodyPr>
          <a:lstStyle/>
          <a:p>
            <a:r>
              <a:rPr lang="en-US" sz="2200" b="1" dirty="0" smtClean="0"/>
              <a:t>What else do we need to know?</a:t>
            </a:r>
            <a:endParaRPr lang="en-US" sz="2200" b="1" dirty="0"/>
          </a:p>
        </p:txBody>
      </p:sp>
    </p:spTree>
    <p:extLst>
      <p:ext uri="{BB962C8B-B14F-4D97-AF65-F5344CB8AC3E}">
        <p14:creationId xmlns:p14="http://schemas.microsoft.com/office/powerpoint/2010/main" val="4191110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72732" y="991673"/>
            <a:ext cx="10844011" cy="5866327"/>
            <a:chOff x="0" y="180623"/>
            <a:chExt cx="12192561" cy="6677377"/>
          </a:xfrm>
        </p:grpSpPr>
        <p:pic>
          <p:nvPicPr>
            <p:cNvPr id="3" name="Picture 2"/>
            <p:cNvPicPr>
              <a:picLocks noChangeAspect="1"/>
            </p:cNvPicPr>
            <p:nvPr/>
          </p:nvPicPr>
          <p:blipFill rotWithShape="1">
            <a:blip r:embed="rId2"/>
            <a:srcRect l="32836" t="46693" r="32606" b="23633"/>
            <a:stretch/>
          </p:blipFill>
          <p:spPr>
            <a:xfrm>
              <a:off x="0" y="1187038"/>
              <a:ext cx="12192561" cy="5670962"/>
            </a:xfrm>
            <a:prstGeom prst="rect">
              <a:avLst/>
            </a:prstGeom>
          </p:spPr>
        </p:pic>
        <p:pic>
          <p:nvPicPr>
            <p:cNvPr id="4" name="Picture 3"/>
            <p:cNvPicPr>
              <a:picLocks noChangeAspect="1"/>
            </p:cNvPicPr>
            <p:nvPr/>
          </p:nvPicPr>
          <p:blipFill rotWithShape="1">
            <a:blip r:embed="rId3"/>
            <a:srcRect l="50294" t="31654" r="34419" b="59745"/>
            <a:stretch/>
          </p:blipFill>
          <p:spPr>
            <a:xfrm>
              <a:off x="8003822" y="180623"/>
              <a:ext cx="3815645" cy="1162756"/>
            </a:xfrm>
            <a:prstGeom prst="rect">
              <a:avLst/>
            </a:prstGeom>
          </p:spPr>
        </p:pic>
      </p:grpSp>
    </p:spTree>
    <p:extLst>
      <p:ext uri="{BB962C8B-B14F-4D97-AF65-F5344CB8AC3E}">
        <p14:creationId xmlns:p14="http://schemas.microsoft.com/office/powerpoint/2010/main" val="19406578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0537" y="1021300"/>
            <a:ext cx="8825658" cy="2677648"/>
          </a:xfrm>
        </p:spPr>
        <p:txBody>
          <a:bodyPr/>
          <a:lstStyle/>
          <a:p>
            <a:pPr algn="ctr"/>
            <a:r>
              <a:rPr lang="en-US" b="1" dirty="0" smtClean="0"/>
              <a:t>Steering Committee Meeting Update</a:t>
            </a:r>
            <a:endParaRPr lang="en-US" b="1" dirty="0"/>
          </a:p>
        </p:txBody>
      </p:sp>
    </p:spTree>
    <p:extLst>
      <p:ext uri="{BB962C8B-B14F-4D97-AF65-F5344CB8AC3E}">
        <p14:creationId xmlns:p14="http://schemas.microsoft.com/office/powerpoint/2010/main" val="30970056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72923" y="1339404"/>
            <a:ext cx="9603663" cy="4858197"/>
            <a:chOff x="428979" y="180623"/>
            <a:chExt cx="11653079" cy="6016977"/>
          </a:xfrm>
        </p:grpSpPr>
        <p:pic>
          <p:nvPicPr>
            <p:cNvPr id="3" name="Picture 2"/>
            <p:cNvPicPr>
              <a:picLocks noChangeAspect="1"/>
            </p:cNvPicPr>
            <p:nvPr/>
          </p:nvPicPr>
          <p:blipFill rotWithShape="1">
            <a:blip r:embed="rId2"/>
            <a:srcRect l="33000" t="50500" r="33000" b="21346"/>
            <a:stretch/>
          </p:blipFill>
          <p:spPr>
            <a:xfrm>
              <a:off x="428979" y="970844"/>
              <a:ext cx="11653079" cy="5226756"/>
            </a:xfrm>
            <a:prstGeom prst="rect">
              <a:avLst/>
            </a:prstGeom>
          </p:spPr>
        </p:pic>
        <p:pic>
          <p:nvPicPr>
            <p:cNvPr id="4" name="Picture 3"/>
            <p:cNvPicPr>
              <a:picLocks noChangeAspect="1"/>
            </p:cNvPicPr>
            <p:nvPr/>
          </p:nvPicPr>
          <p:blipFill rotWithShape="1">
            <a:blip r:embed="rId3"/>
            <a:srcRect l="50294" t="31654" r="34419" b="59745"/>
            <a:stretch/>
          </p:blipFill>
          <p:spPr>
            <a:xfrm>
              <a:off x="8003822" y="180623"/>
              <a:ext cx="3815645" cy="1162756"/>
            </a:xfrm>
            <a:prstGeom prst="rect">
              <a:avLst/>
            </a:prstGeom>
          </p:spPr>
        </p:pic>
      </p:grpSp>
    </p:spTree>
    <p:extLst>
      <p:ext uri="{BB962C8B-B14F-4D97-AF65-F5344CB8AC3E}">
        <p14:creationId xmlns:p14="http://schemas.microsoft.com/office/powerpoint/2010/main" val="35576741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3294" t="34746" r="33411" b="39464"/>
          <a:stretch/>
        </p:blipFill>
        <p:spPr>
          <a:xfrm>
            <a:off x="857001" y="2507483"/>
            <a:ext cx="9909737" cy="4157889"/>
          </a:xfrm>
          <a:prstGeom prst="rect">
            <a:avLst/>
          </a:prstGeom>
        </p:spPr>
      </p:pic>
      <p:pic>
        <p:nvPicPr>
          <p:cNvPr id="4" name="Picture 3"/>
          <p:cNvPicPr>
            <a:picLocks noChangeAspect="1"/>
          </p:cNvPicPr>
          <p:nvPr/>
        </p:nvPicPr>
        <p:blipFill rotWithShape="1">
          <a:blip r:embed="rId3"/>
          <a:srcRect l="50294" t="31654" r="34419" b="59745"/>
          <a:stretch/>
        </p:blipFill>
        <p:spPr>
          <a:xfrm>
            <a:off x="3547732" y="1223812"/>
            <a:ext cx="3815645" cy="1162756"/>
          </a:xfrm>
          <a:prstGeom prst="rect">
            <a:avLst/>
          </a:prstGeom>
        </p:spPr>
      </p:pic>
    </p:spTree>
    <p:extLst>
      <p:ext uri="{BB962C8B-B14F-4D97-AF65-F5344CB8AC3E}">
        <p14:creationId xmlns:p14="http://schemas.microsoft.com/office/powerpoint/2010/main" val="41866431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Suggestions to start the discussion </a:t>
            </a:r>
            <a:endParaRPr lang="en-US" dirty="0"/>
          </a:p>
        </p:txBody>
      </p:sp>
      <p:sp>
        <p:nvSpPr>
          <p:cNvPr id="3" name="Content Placeholder 2"/>
          <p:cNvSpPr>
            <a:spLocks noGrp="1"/>
          </p:cNvSpPr>
          <p:nvPr>
            <p:ph idx="1"/>
          </p:nvPr>
        </p:nvSpPr>
        <p:spPr>
          <a:xfrm>
            <a:off x="321971" y="2230012"/>
            <a:ext cx="11603865" cy="4196546"/>
          </a:xfrm>
        </p:spPr>
        <p:txBody>
          <a:bodyPr>
            <a:noAutofit/>
          </a:bodyPr>
          <a:lstStyle/>
          <a:p>
            <a:pPr marL="0" indent="0" algn="ctr">
              <a:buNone/>
            </a:pPr>
            <a:r>
              <a:rPr lang="en-US" sz="2000" b="1" dirty="0"/>
              <a:t>U.S. DHHS Data Standard for Disability Status </a:t>
            </a:r>
          </a:p>
          <a:p>
            <a:pPr>
              <a:buFont typeface="+mj-lt"/>
              <a:buAutoNum type="arabicParenR"/>
            </a:pPr>
            <a:r>
              <a:rPr lang="en-US" sz="2000" dirty="0"/>
              <a:t>1) Are you deaf or do you have serious difficulty hearing</a:t>
            </a:r>
            <a:r>
              <a:rPr lang="en-US" sz="2000" dirty="0" smtClean="0"/>
              <a:t>?</a:t>
            </a:r>
            <a:endParaRPr lang="en-US" sz="2000" dirty="0"/>
          </a:p>
          <a:p>
            <a:pPr>
              <a:buFont typeface="+mj-lt"/>
              <a:buAutoNum type="arabicParenR"/>
            </a:pPr>
            <a:r>
              <a:rPr lang="en-US" sz="2000" dirty="0"/>
              <a:t>2) Are you blind or do you have serious difficulty seeing, even when wearing glasses?</a:t>
            </a:r>
          </a:p>
          <a:p>
            <a:pPr>
              <a:buFont typeface="+mj-lt"/>
              <a:buAutoNum type="arabicParenR"/>
            </a:pPr>
            <a:r>
              <a:rPr lang="en-US" sz="2000" dirty="0"/>
              <a:t>3) Because of a physical, mental or emotional condition, do you have serious difficulty concentrating, remembering, or making decisions? (5 years and older)</a:t>
            </a:r>
          </a:p>
          <a:p>
            <a:pPr>
              <a:buFont typeface="+mj-lt"/>
              <a:buAutoNum type="arabicParenR"/>
            </a:pPr>
            <a:r>
              <a:rPr lang="en-US" sz="2000" dirty="0"/>
              <a:t>4) Do you have serious difficulty walking of climbing stairs? </a:t>
            </a:r>
          </a:p>
          <a:p>
            <a:pPr>
              <a:buFont typeface="+mj-lt"/>
              <a:buAutoNum type="arabicParenR"/>
            </a:pPr>
            <a:r>
              <a:rPr lang="en-US" sz="2000" dirty="0"/>
              <a:t>(5 years and older)</a:t>
            </a:r>
          </a:p>
          <a:p>
            <a:pPr>
              <a:buFont typeface="+mj-lt"/>
              <a:buAutoNum type="arabicParenR"/>
            </a:pPr>
            <a:r>
              <a:rPr lang="en-US" sz="2000" dirty="0"/>
              <a:t>5) Do you have difficulty dressing or bathing? (5 years and older)</a:t>
            </a:r>
          </a:p>
          <a:p>
            <a:pPr>
              <a:buFont typeface="+mj-lt"/>
              <a:buAutoNum type="arabicParenR"/>
            </a:pPr>
            <a:r>
              <a:rPr lang="en-US" sz="2000" dirty="0"/>
              <a:t>6) Because of a physical, mental, or emotional condition do you have difficulty doing errands alone such as visiting a doctor’s office or shopping? (15 years and older)</a:t>
            </a:r>
          </a:p>
          <a:p>
            <a:pPr marL="0" indent="0">
              <a:buNone/>
            </a:pPr>
            <a:endParaRPr lang="en-US" sz="1050" dirty="0"/>
          </a:p>
        </p:txBody>
      </p:sp>
    </p:spTree>
    <p:extLst>
      <p:ext uri="{BB962C8B-B14F-4D97-AF65-F5344CB8AC3E}">
        <p14:creationId xmlns:p14="http://schemas.microsoft.com/office/powerpoint/2010/main" val="4155287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9923" y="723217"/>
            <a:ext cx="8825658" cy="849945"/>
          </a:xfrm>
        </p:spPr>
        <p:txBody>
          <a:bodyPr/>
          <a:lstStyle/>
          <a:p>
            <a:pPr algn="ctr"/>
            <a:r>
              <a:rPr lang="en-US" b="1" dirty="0" smtClean="0"/>
              <a:t>Introductions</a:t>
            </a:r>
            <a:endParaRPr lang="en-US" b="1" dirty="0"/>
          </a:p>
        </p:txBody>
      </p:sp>
      <p:sp>
        <p:nvSpPr>
          <p:cNvPr id="7" name="TextBox 6"/>
          <p:cNvSpPr txBox="1"/>
          <p:nvPr/>
        </p:nvSpPr>
        <p:spPr>
          <a:xfrm>
            <a:off x="1125894" y="1695821"/>
            <a:ext cx="9473716"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srgbClr val="0E5580">
                    <a:lumMod val="75000"/>
                  </a:srgbClr>
                </a:solidFill>
                <a:effectLst/>
                <a:uLnTx/>
                <a:uFillTx/>
                <a:latin typeface="Century Gothic" panose="020B0502020202020204"/>
                <a:ea typeface="+mn-ea"/>
                <a:cs typeface="+mn-cs"/>
              </a:rPr>
              <a:t>Summarize</a:t>
            </a:r>
            <a:r>
              <a:rPr kumimoji="0" lang="en-US" sz="2800" b="1" i="0" u="none" strike="noStrike" kern="1200" cap="none" spc="0" normalizeH="0" noProof="0" dirty="0" smtClean="0">
                <a:ln>
                  <a:noFill/>
                </a:ln>
                <a:solidFill>
                  <a:srgbClr val="0E5580">
                    <a:lumMod val="75000"/>
                  </a:srgbClr>
                </a:solidFill>
                <a:effectLst/>
                <a:uLnTx/>
                <a:uFillTx/>
                <a:latin typeface="Century Gothic" panose="020B0502020202020204"/>
                <a:ea typeface="+mn-ea"/>
                <a:cs typeface="+mn-cs"/>
              </a:rPr>
              <a:t> how the day started with introductions</a:t>
            </a: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baseline="0" dirty="0" smtClean="0">
                <a:solidFill>
                  <a:srgbClr val="0E5580">
                    <a:lumMod val="75000"/>
                  </a:srgbClr>
                </a:solidFill>
                <a:latin typeface="Century Gothic" panose="020B0502020202020204"/>
              </a:rPr>
              <a:t>Include</a:t>
            </a:r>
            <a:r>
              <a:rPr lang="en-US" sz="2800" b="1" dirty="0" smtClean="0">
                <a:solidFill>
                  <a:srgbClr val="0E5580">
                    <a:lumMod val="75000"/>
                  </a:srgbClr>
                </a:solidFill>
                <a:latin typeface="Century Gothic" panose="020B0502020202020204"/>
              </a:rPr>
              <a:t> pictures below</a:t>
            </a:r>
            <a:endParaRPr kumimoji="0" lang="en-US" sz="2800" b="1" i="0" u="none" strike="noStrike" kern="1200" cap="none" spc="0" normalizeH="0" baseline="0" noProof="0" dirty="0">
              <a:ln>
                <a:noFill/>
              </a:ln>
              <a:solidFill>
                <a:srgbClr val="0E5580">
                  <a:lumMod val="75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93224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7089" y="683888"/>
            <a:ext cx="8825658" cy="928602"/>
          </a:xfrm>
        </p:spPr>
        <p:txBody>
          <a:bodyPr/>
          <a:lstStyle/>
          <a:p>
            <a:pPr algn="ctr"/>
            <a:r>
              <a:rPr lang="en-US" sz="3600" b="1" dirty="0" smtClean="0"/>
              <a:t>Pictures of Lunch and engagement here</a:t>
            </a:r>
            <a:r>
              <a:rPr lang="en-US" sz="3600" dirty="0" smtClean="0"/>
              <a:t> </a:t>
            </a:r>
            <a:endParaRPr lang="en-US" sz="3600" dirty="0"/>
          </a:p>
        </p:txBody>
      </p:sp>
      <p:sp>
        <p:nvSpPr>
          <p:cNvPr id="5" name="TextBox 4"/>
          <p:cNvSpPr txBox="1"/>
          <p:nvPr/>
        </p:nvSpPr>
        <p:spPr>
          <a:xfrm>
            <a:off x="2196941" y="5599474"/>
            <a:ext cx="7865806"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smtClean="0">
                <a:solidFill>
                  <a:srgbClr val="0E5580">
                    <a:lumMod val="75000"/>
                  </a:srgbClr>
                </a:solidFill>
                <a:latin typeface="Century Gothic" panose="020B0502020202020204"/>
              </a:rPr>
              <a:t>Lunch</a:t>
            </a:r>
            <a:r>
              <a:rPr kumimoji="0" lang="en-US" sz="1800" b="1" i="0" u="none" strike="noStrike" kern="1200" cap="none" spc="0" normalizeH="0" baseline="0" noProof="0" dirty="0" smtClean="0">
                <a:ln>
                  <a:noFill/>
                </a:ln>
                <a:solidFill>
                  <a:srgbClr val="0E5580">
                    <a:lumMod val="75000"/>
                  </a:srgbClr>
                </a:solidFill>
                <a:effectLst/>
                <a:uLnTx/>
                <a:uFillTx/>
                <a:latin typeface="Century Gothic" panose="020B0502020202020204"/>
                <a:ea typeface="+mn-ea"/>
                <a:cs typeface="+mn-cs"/>
              </a:rPr>
              <a:t> provided by</a:t>
            </a:r>
            <a:r>
              <a:rPr kumimoji="0" lang="en-US" sz="1800" b="1" i="0" u="none" strike="noStrike" kern="1200" cap="none" spc="0" normalizeH="0" noProof="0" dirty="0" smtClean="0">
                <a:ln>
                  <a:noFill/>
                </a:ln>
                <a:solidFill>
                  <a:srgbClr val="0E5580">
                    <a:lumMod val="75000"/>
                  </a:srgbClr>
                </a:solidFill>
                <a:effectLst/>
                <a:uLnTx/>
                <a:uFillTx/>
                <a:latin typeface="Century Gothic" panose="020B0502020202020204"/>
                <a:ea typeface="+mn-ea"/>
                <a:cs typeface="+mn-cs"/>
              </a:rPr>
              <a:t> ____</a:t>
            </a:r>
            <a:r>
              <a:rPr kumimoji="0" lang="en-US" sz="1800" b="1" i="0" u="none" strike="noStrike" kern="1200" cap="none" spc="0" normalizeH="0" baseline="0" noProof="0" dirty="0" smtClean="0">
                <a:ln>
                  <a:noFill/>
                </a:ln>
                <a:solidFill>
                  <a:srgbClr val="0E5580">
                    <a:lumMod val="75000"/>
                  </a:srgbClr>
                </a:solidFill>
                <a:effectLst/>
                <a:uLnTx/>
                <a:uFillTx/>
                <a:latin typeface="Century Gothic" panose="020B0502020202020204"/>
                <a:ea typeface="+mn-ea"/>
                <a:cs typeface="+mn-cs"/>
              </a:rPr>
              <a:t>-- thank you! </a:t>
            </a:r>
            <a:endParaRPr kumimoji="0" lang="en-US" sz="1800" b="1" i="0" u="none" strike="noStrike" kern="1200" cap="none" spc="0" normalizeH="0" baseline="0" noProof="0" dirty="0">
              <a:ln>
                <a:noFill/>
              </a:ln>
              <a:solidFill>
                <a:srgbClr val="0E5580">
                  <a:lumMod val="75000"/>
                </a:srgbClr>
              </a:solidFill>
              <a:effectLst/>
              <a:uLnTx/>
              <a:uFillTx/>
              <a:latin typeface="Century Gothic" panose="020B0502020202020204"/>
              <a:ea typeface="+mn-ea"/>
              <a:cs typeface="+mn-cs"/>
            </a:endParaRPr>
          </a:p>
        </p:txBody>
      </p:sp>
      <p:sp>
        <p:nvSpPr>
          <p:cNvPr id="6" name="Right Arrow 5"/>
          <p:cNvSpPr/>
          <p:nvPr/>
        </p:nvSpPr>
        <p:spPr>
          <a:xfrm>
            <a:off x="1179790" y="3227453"/>
            <a:ext cx="1550710" cy="731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Right Arrow 7"/>
          <p:cNvSpPr/>
          <p:nvPr/>
        </p:nvSpPr>
        <p:spPr>
          <a:xfrm rot="10800000">
            <a:off x="8950221" y="3253257"/>
            <a:ext cx="1620175" cy="731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64028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1432" y="557070"/>
            <a:ext cx="8825658" cy="1026925"/>
          </a:xfrm>
        </p:spPr>
        <p:txBody>
          <a:bodyPr/>
          <a:lstStyle/>
          <a:p>
            <a:pPr algn="ctr"/>
            <a:r>
              <a:rPr lang="en-US" b="1" dirty="0" smtClean="0"/>
              <a:t>Assets Mapping Activity </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6284" y="1864323"/>
            <a:ext cx="5990551" cy="34366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886526" y="1864323"/>
            <a:ext cx="1887794" cy="923330"/>
          </a:xfrm>
          <a:prstGeom prst="rect">
            <a:avLst/>
          </a:prstGeom>
          <a:ln>
            <a:solidFill>
              <a:schemeClr val="tx2">
                <a:lumMod val="5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rPr>
              <a:t>What do you do in your community?</a:t>
            </a:r>
            <a:endParaRPr kumimoji="0" lang="en-US" sz="1800" b="1" i="0" u="none" strike="noStrike" kern="1200" cap="none" spc="0" normalizeH="0" baseline="0" noProof="0" dirty="0">
              <a:ln>
                <a:noFill/>
              </a:ln>
              <a:solidFill>
                <a:srgbClr val="0E5580">
                  <a:lumMod val="50000"/>
                </a:srgbClr>
              </a:solidFill>
              <a:effectLst/>
              <a:uLnTx/>
              <a:uFillTx/>
              <a:latin typeface="Century Gothic" panose="020B0502020202020204"/>
              <a:ea typeface="+mn-ea"/>
              <a:cs typeface="+mn-cs"/>
            </a:endParaRPr>
          </a:p>
        </p:txBody>
      </p:sp>
      <p:sp>
        <p:nvSpPr>
          <p:cNvPr id="6" name="TextBox 5"/>
          <p:cNvSpPr txBox="1"/>
          <p:nvPr/>
        </p:nvSpPr>
        <p:spPr>
          <a:xfrm>
            <a:off x="9507793" y="1864323"/>
            <a:ext cx="1838632" cy="1200329"/>
          </a:xfrm>
          <a:prstGeom prst="rect">
            <a:avLst/>
          </a:prstGeom>
          <a:ln>
            <a:solidFill>
              <a:schemeClr val="tx2">
                <a:lumMod val="5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rPr>
              <a:t>What is most important to you about your home?</a:t>
            </a:r>
            <a:endParaRPr kumimoji="0" lang="en-US" sz="1800" b="1" i="0" u="none" strike="noStrike" kern="1200" cap="none" spc="0" normalizeH="0" baseline="0" noProof="0" dirty="0">
              <a:ln>
                <a:noFill/>
              </a:ln>
              <a:solidFill>
                <a:srgbClr val="0E5580">
                  <a:lumMod val="50000"/>
                </a:srgbClr>
              </a:solidFill>
              <a:effectLst/>
              <a:uLnTx/>
              <a:uFillTx/>
              <a:latin typeface="Century Gothic" panose="020B0502020202020204"/>
              <a:ea typeface="+mn-ea"/>
              <a:cs typeface="+mn-cs"/>
            </a:endParaRPr>
          </a:p>
        </p:txBody>
      </p:sp>
      <p:sp>
        <p:nvSpPr>
          <p:cNvPr id="7" name="TextBox 6"/>
          <p:cNvSpPr txBox="1"/>
          <p:nvPr/>
        </p:nvSpPr>
        <p:spPr>
          <a:xfrm>
            <a:off x="1361432" y="5648059"/>
            <a:ext cx="9281653" cy="400110"/>
          </a:xfrm>
          <a:prstGeom prst="rect">
            <a:avLst/>
          </a:prstGeom>
          <a:ln>
            <a:solidFill>
              <a:schemeClr val="tx2">
                <a:lumMod val="5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rPr>
              <a:t>If you could change something about your community, what would it be?</a:t>
            </a:r>
            <a:endParaRPr kumimoji="0" lang="en-US" sz="2000" b="1" i="0" u="none" strike="noStrike" kern="1200" cap="none" spc="0" normalizeH="0" baseline="0" noProof="0" dirty="0">
              <a:ln>
                <a:noFill/>
              </a:ln>
              <a:solidFill>
                <a:srgbClr val="0E5580">
                  <a:lumMod val="50000"/>
                </a:srgbClr>
              </a:solidFill>
              <a:effectLst/>
              <a:uLnTx/>
              <a:uFillTx/>
              <a:latin typeface="Century Gothic" panose="020B0502020202020204"/>
              <a:ea typeface="+mn-ea"/>
              <a:cs typeface="+mn-cs"/>
            </a:endParaRPr>
          </a:p>
        </p:txBody>
      </p:sp>
      <p:sp>
        <p:nvSpPr>
          <p:cNvPr id="8" name="TextBox 7"/>
          <p:cNvSpPr txBox="1"/>
          <p:nvPr/>
        </p:nvSpPr>
        <p:spPr>
          <a:xfrm>
            <a:off x="857030" y="3218991"/>
            <a:ext cx="1917290" cy="646331"/>
          </a:xfrm>
          <a:prstGeom prst="rect">
            <a:avLst/>
          </a:prstGeom>
          <a:ln>
            <a:solidFill>
              <a:schemeClr val="tx2">
                <a:lumMod val="75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rPr>
              <a:t>What do you do out of town?</a:t>
            </a:r>
            <a:endParaRPr kumimoji="0" lang="en-US" sz="1800" b="1" i="0" u="none" strike="noStrike" kern="1200" cap="none" spc="0" normalizeH="0" baseline="0" noProof="0" dirty="0">
              <a:ln>
                <a:noFill/>
              </a:ln>
              <a:solidFill>
                <a:srgbClr val="0E5580">
                  <a:lumMod val="50000"/>
                </a:srgbClr>
              </a:solidFill>
              <a:effectLst/>
              <a:uLnTx/>
              <a:uFillTx/>
              <a:latin typeface="Century Gothic" panose="020B0502020202020204"/>
              <a:ea typeface="+mn-ea"/>
              <a:cs typeface="+mn-cs"/>
            </a:endParaRPr>
          </a:p>
        </p:txBody>
      </p:sp>
      <p:sp>
        <p:nvSpPr>
          <p:cNvPr id="9" name="TextBox 8"/>
          <p:cNvSpPr txBox="1"/>
          <p:nvPr/>
        </p:nvSpPr>
        <p:spPr>
          <a:xfrm>
            <a:off x="886526" y="4345858"/>
            <a:ext cx="1887794" cy="646331"/>
          </a:xfrm>
          <a:prstGeom prst="rect">
            <a:avLst/>
          </a:prstGeom>
          <a:ln>
            <a:solidFill>
              <a:schemeClr val="tx2">
                <a:lumMod val="5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rPr>
              <a:t>How far do you travel?</a:t>
            </a:r>
            <a:endParaRPr kumimoji="0" lang="en-US" sz="1800" b="1" i="0" u="none" strike="noStrike" kern="1200" cap="none" spc="0" normalizeH="0" baseline="0" noProof="0" dirty="0">
              <a:ln>
                <a:noFill/>
              </a:ln>
              <a:solidFill>
                <a:srgbClr val="0E5580">
                  <a:lumMod val="50000"/>
                </a:srgbClr>
              </a:solidFill>
              <a:effectLst/>
              <a:uLnTx/>
              <a:uFillTx/>
              <a:latin typeface="Century Gothic" panose="020B0502020202020204"/>
              <a:ea typeface="+mn-ea"/>
              <a:cs typeface="+mn-cs"/>
            </a:endParaRPr>
          </a:p>
        </p:txBody>
      </p:sp>
      <p:sp>
        <p:nvSpPr>
          <p:cNvPr id="10" name="TextBox 9"/>
          <p:cNvSpPr txBox="1"/>
          <p:nvPr/>
        </p:nvSpPr>
        <p:spPr>
          <a:xfrm>
            <a:off x="9448799" y="4558965"/>
            <a:ext cx="1956620" cy="646331"/>
          </a:xfrm>
          <a:prstGeom prst="rect">
            <a:avLst/>
          </a:prstGeom>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rPr>
              <a:t>How do you get around Town?</a:t>
            </a:r>
            <a:endParaRPr kumimoji="0" lang="en-US" sz="1800" b="1" i="0" u="none" strike="noStrike" kern="1200" cap="none" spc="0" normalizeH="0" baseline="0" noProof="0" dirty="0">
              <a:ln>
                <a:noFill/>
              </a:ln>
              <a:solidFill>
                <a:srgbClr val="0E5580">
                  <a:lumMod val="50000"/>
                </a:srgbClr>
              </a:solidFill>
              <a:effectLst/>
              <a:uLnTx/>
              <a:uFillTx/>
              <a:latin typeface="Century Gothic" panose="020B0502020202020204"/>
              <a:ea typeface="+mn-ea"/>
              <a:cs typeface="+mn-cs"/>
            </a:endParaRPr>
          </a:p>
        </p:txBody>
      </p:sp>
      <p:sp>
        <p:nvSpPr>
          <p:cNvPr id="11" name="TextBox 10"/>
          <p:cNvSpPr txBox="1"/>
          <p:nvPr/>
        </p:nvSpPr>
        <p:spPr>
          <a:xfrm>
            <a:off x="9552038" y="3307996"/>
            <a:ext cx="1750142" cy="923330"/>
          </a:xfrm>
          <a:prstGeom prst="rect">
            <a:avLst/>
          </a:prstGeom>
          <a:ln>
            <a:solidFill>
              <a:schemeClr val="tx2">
                <a:lumMod val="5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rPr>
              <a:t>How did you find the place you live?</a:t>
            </a:r>
            <a:endParaRPr kumimoji="0" lang="en-US" sz="1800" b="1" i="0" u="none" strike="noStrike" kern="1200" cap="none" spc="0" normalizeH="0" baseline="0" noProof="0" dirty="0">
              <a:ln>
                <a:noFill/>
              </a:ln>
              <a:solidFill>
                <a:srgbClr val="0E5580">
                  <a:lumMod val="50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71078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2942" y="634727"/>
            <a:ext cx="8825658" cy="790950"/>
          </a:xfrm>
        </p:spPr>
        <p:txBody>
          <a:bodyPr/>
          <a:lstStyle/>
          <a:p>
            <a:pPr algn="ctr"/>
            <a:r>
              <a:rPr lang="en-US" b="1" dirty="0" smtClean="0"/>
              <a:t>Results</a:t>
            </a:r>
            <a:endParaRPr lang="en-US" b="1" dirty="0"/>
          </a:p>
        </p:txBody>
      </p:sp>
      <p:sp>
        <p:nvSpPr>
          <p:cNvPr id="13" name="TextBox 12"/>
          <p:cNvSpPr txBox="1"/>
          <p:nvPr/>
        </p:nvSpPr>
        <p:spPr>
          <a:xfrm>
            <a:off x="1089681" y="1695821"/>
            <a:ext cx="9473716" cy="224676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smtClean="0">
                <a:solidFill>
                  <a:srgbClr val="0E5580">
                    <a:lumMod val="75000"/>
                  </a:srgbClr>
                </a:solidFill>
                <a:latin typeface="Century Gothic" panose="020B0502020202020204"/>
              </a:rPr>
              <a:t>Include pictures of the steering committee engaging with the assets mapping activity</a:t>
            </a:r>
            <a:endParaRPr kumimoji="0" lang="en-US" sz="2800" b="1" i="0" u="none" strike="noStrike" kern="1200" cap="none" spc="0" normalizeH="0" noProof="0" dirty="0" smtClean="0">
              <a:ln>
                <a:noFill/>
              </a:ln>
              <a:solidFill>
                <a:srgbClr val="0E5580">
                  <a:lumMod val="75000"/>
                </a:srgbClr>
              </a:solidFill>
              <a:effectLst/>
              <a:uLnTx/>
              <a:uFillTx/>
              <a:latin typeface="Century Gothic" panose="020B0502020202020204"/>
              <a:ea typeface="+mn-ea"/>
              <a:cs typeface="+mn-cs"/>
            </a:endParaRP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baseline="0" dirty="0" smtClean="0">
                <a:solidFill>
                  <a:srgbClr val="0E5580">
                    <a:lumMod val="75000"/>
                  </a:srgbClr>
                </a:solidFill>
                <a:latin typeface="Century Gothic" panose="020B0502020202020204"/>
              </a:rPr>
              <a:t>Include</a:t>
            </a:r>
            <a:r>
              <a:rPr lang="en-US" sz="2800" b="1" dirty="0" smtClean="0">
                <a:solidFill>
                  <a:srgbClr val="0E5580">
                    <a:lumMod val="75000"/>
                  </a:srgbClr>
                </a:solidFill>
                <a:latin typeface="Century Gothic" panose="020B0502020202020204"/>
              </a:rPr>
              <a:t> pictures of sticky notes on the assets map itself</a:t>
            </a:r>
          </a:p>
          <a:p>
            <a:pPr marL="457200" marR="0" lvl="0" indent="-4572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smtClean="0">
                <a:ln>
                  <a:noFill/>
                </a:ln>
                <a:solidFill>
                  <a:srgbClr val="0E5580">
                    <a:lumMod val="75000"/>
                  </a:srgbClr>
                </a:solidFill>
                <a:effectLst/>
                <a:uLnTx/>
                <a:uFillTx/>
                <a:latin typeface="Century Gothic" panose="020B0502020202020204"/>
                <a:ea typeface="+mn-ea"/>
                <a:cs typeface="+mn-cs"/>
              </a:rPr>
              <a:t>Summarize</a:t>
            </a:r>
            <a:r>
              <a:rPr kumimoji="0" lang="en-US" sz="2800" b="1" i="0" u="none" strike="noStrike" kern="1200" cap="none" spc="0" normalizeH="0" noProof="0" dirty="0" smtClean="0">
                <a:ln>
                  <a:noFill/>
                </a:ln>
                <a:solidFill>
                  <a:srgbClr val="0E5580">
                    <a:lumMod val="75000"/>
                  </a:srgbClr>
                </a:solidFill>
                <a:effectLst/>
                <a:uLnTx/>
                <a:uFillTx/>
                <a:latin typeface="Century Gothic" panose="020B0502020202020204"/>
                <a:ea typeface="+mn-ea"/>
                <a:cs typeface="+mn-cs"/>
              </a:rPr>
              <a:t> the activity verbally on this slide</a:t>
            </a:r>
            <a:endParaRPr kumimoji="0" lang="en-US" sz="2800" b="1" i="0" u="none" strike="noStrike" kern="1200" cap="none" spc="0" normalizeH="0" baseline="0" noProof="0" dirty="0">
              <a:ln>
                <a:noFill/>
              </a:ln>
              <a:solidFill>
                <a:srgbClr val="0E5580">
                  <a:lumMod val="75000"/>
                </a:srgb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21002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82211"/>
            <a:ext cx="8825658" cy="820447"/>
          </a:xfrm>
        </p:spPr>
        <p:txBody>
          <a:bodyPr/>
          <a:lstStyle/>
          <a:p>
            <a:pPr algn="ctr"/>
            <a:r>
              <a:rPr lang="en-US" b="1" dirty="0" smtClean="0"/>
              <a:t>Results</a:t>
            </a:r>
            <a:endParaRPr lang="en-US" b="1" dirty="0"/>
          </a:p>
        </p:txBody>
      </p:sp>
      <p:sp>
        <p:nvSpPr>
          <p:cNvPr id="12" name="TextBox 11"/>
          <p:cNvSpPr txBox="1"/>
          <p:nvPr/>
        </p:nvSpPr>
        <p:spPr>
          <a:xfrm>
            <a:off x="1053765" y="1677752"/>
            <a:ext cx="5491651" cy="1384995"/>
          </a:xfrm>
          <a:prstGeom prst="rect">
            <a:avLst/>
          </a:prstGeom>
          <a:ln>
            <a:solidFill>
              <a:schemeClr val="tx2">
                <a:lumMod val="5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1"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rPr>
              <a:t>We created a list of all the resources mentioned in the assets mapping activity</a:t>
            </a:r>
            <a:endParaRPr kumimoji="0" lang="en-US" sz="2800" b="1" i="0" u="none" strike="noStrike" kern="1200" cap="none" spc="0" normalizeH="0" baseline="0" noProof="0" dirty="0">
              <a:ln>
                <a:noFill/>
              </a:ln>
              <a:solidFill>
                <a:srgbClr val="0E5580">
                  <a:lumMod val="50000"/>
                </a:srgbClr>
              </a:solidFill>
              <a:effectLst/>
              <a:uLnTx/>
              <a:uFillTx/>
              <a:latin typeface="Century Gothic" panose="020B0502020202020204"/>
              <a:ea typeface="+mn-ea"/>
              <a:cs typeface="+mn-cs"/>
            </a:endParaRPr>
          </a:p>
        </p:txBody>
      </p:sp>
      <p:sp>
        <p:nvSpPr>
          <p:cNvPr id="13" name="TextBox 12"/>
          <p:cNvSpPr txBox="1"/>
          <p:nvPr/>
        </p:nvSpPr>
        <p:spPr>
          <a:xfrm>
            <a:off x="5211969" y="4522838"/>
            <a:ext cx="5053780" cy="1384995"/>
          </a:xfrm>
          <a:prstGeom prst="rect">
            <a:avLst/>
          </a:prstGeom>
          <a:ln>
            <a:solidFill>
              <a:schemeClr val="tx2">
                <a:lumMod val="5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E5580">
                    <a:lumMod val="50000"/>
                  </a:srgbClr>
                </a:solidFill>
                <a:effectLst/>
                <a:uLnTx/>
                <a:uFillTx/>
                <a:latin typeface="Century Gothic" panose="020B0502020202020204"/>
                <a:ea typeface="+mn-ea"/>
                <a:cs typeface="+mn-cs"/>
              </a:rPr>
              <a:t>2.	We compared that list to 	our current data base of 	resources</a:t>
            </a:r>
            <a:endParaRPr kumimoji="0" lang="en-US" sz="2800" b="1" i="0" u="none" strike="noStrike" kern="1200" cap="none" spc="0" normalizeH="0" baseline="0" noProof="0" dirty="0">
              <a:ln>
                <a:noFill/>
              </a:ln>
              <a:solidFill>
                <a:srgbClr val="0E5580">
                  <a:lumMod val="50000"/>
                </a:srgbClr>
              </a:solidFill>
              <a:effectLst/>
              <a:uLnTx/>
              <a:uFillTx/>
              <a:latin typeface="Century Gothic" panose="020B0502020202020204"/>
              <a:ea typeface="+mn-ea"/>
              <a:cs typeface="+mn-cs"/>
            </a:endParaRPr>
          </a:p>
        </p:txBody>
      </p:sp>
      <p:sp>
        <p:nvSpPr>
          <p:cNvPr id="3" name="TextBox 2"/>
          <p:cNvSpPr txBox="1"/>
          <p:nvPr/>
        </p:nvSpPr>
        <p:spPr>
          <a:xfrm>
            <a:off x="1154955" y="3757188"/>
            <a:ext cx="3616221" cy="1200329"/>
          </a:xfrm>
          <a:prstGeom prst="rect">
            <a:avLst/>
          </a:prstGeom>
          <a:noFill/>
        </p:spPr>
        <p:txBody>
          <a:bodyPr wrap="square" rtlCol="0">
            <a:spAutoFit/>
          </a:bodyPr>
          <a:lstStyle/>
          <a:p>
            <a:pPr algn="ctr"/>
            <a:r>
              <a:rPr lang="en-US" sz="3600" dirty="0" smtClean="0">
                <a:solidFill>
                  <a:schemeClr val="bg1"/>
                </a:solidFill>
              </a:rPr>
              <a:t>Include picture here</a:t>
            </a:r>
            <a:endParaRPr lang="en-US" sz="3600" dirty="0">
              <a:solidFill>
                <a:schemeClr val="bg1"/>
              </a:solidFill>
            </a:endParaRPr>
          </a:p>
        </p:txBody>
      </p:sp>
      <p:sp>
        <p:nvSpPr>
          <p:cNvPr id="4" name="Rectangle 3"/>
          <p:cNvSpPr/>
          <p:nvPr/>
        </p:nvSpPr>
        <p:spPr>
          <a:xfrm>
            <a:off x="6807117" y="2257506"/>
            <a:ext cx="4120415" cy="1200329"/>
          </a:xfrm>
          <a:prstGeom prst="rect">
            <a:avLst/>
          </a:prstGeom>
        </p:spPr>
        <p:txBody>
          <a:bodyPr wrap="square">
            <a:spAutoFit/>
          </a:bodyPr>
          <a:lstStyle/>
          <a:p>
            <a:pPr algn="ctr"/>
            <a:r>
              <a:rPr lang="en-US" sz="3600" dirty="0">
                <a:solidFill>
                  <a:schemeClr val="bg1"/>
                </a:solidFill>
              </a:rPr>
              <a:t>Include picture here</a:t>
            </a:r>
          </a:p>
        </p:txBody>
      </p:sp>
    </p:spTree>
    <p:extLst>
      <p:ext uri="{BB962C8B-B14F-4D97-AF65-F5344CB8AC3E}">
        <p14:creationId xmlns:p14="http://schemas.microsoft.com/office/powerpoint/2010/main" val="354882953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21839</TotalTime>
  <Words>1981</Words>
  <Application>Microsoft Office PowerPoint</Application>
  <PresentationFormat>Widescreen</PresentationFormat>
  <Paragraphs>185</Paragraphs>
  <Slides>42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42</vt:i4>
      </vt:variant>
    </vt:vector>
  </HeadingPairs>
  <TitlesOfParts>
    <vt:vector size="51" baseType="lpstr">
      <vt:lpstr>Arial</vt:lpstr>
      <vt:lpstr>Calibri</vt:lpstr>
      <vt:lpstr>Calibri Light</vt:lpstr>
      <vt:lpstr>Century Gothic</vt:lpstr>
      <vt:lpstr>Times New Roman</vt:lpstr>
      <vt:lpstr>Wingdings</vt:lpstr>
      <vt:lpstr>Wingdings 3</vt:lpstr>
      <vt:lpstr>Office Theme</vt:lpstr>
      <vt:lpstr>Ion Boardroom</vt:lpstr>
      <vt:lpstr>First of two slide sets for Meeting #2  Supplemental Material for:  Building a Collaborative Community of Practice to Improve Information and Referral Services with Persons with Intellectual and Developmental Disabilities and Community Stakeholders:  A procedures manual for state and local disability organizations,  including Special Olympics Programs</vt:lpstr>
      <vt:lpstr>Improving Information and Referral Services with  Persons with Intellectual and Developmental Disabilities and Community Stakeholders  Steering Committee Meeting #2 Insert date and location </vt:lpstr>
      <vt:lpstr>Agenda</vt:lpstr>
      <vt:lpstr>Steering Committee Meeting Update</vt:lpstr>
      <vt:lpstr>Introductions</vt:lpstr>
      <vt:lpstr>Pictures of Lunch and engagement here </vt:lpstr>
      <vt:lpstr>Assets Mapping Activity </vt:lpstr>
      <vt:lpstr>Results</vt:lpstr>
      <vt:lpstr>Results</vt:lpstr>
      <vt:lpstr>What We Learned</vt:lpstr>
      <vt:lpstr>What We Learned</vt:lpstr>
      <vt:lpstr>What We Learned</vt:lpstr>
      <vt:lpstr>Moving Forward</vt:lpstr>
      <vt:lpstr>What happened this morning? (please refer to meeting agenda #2)</vt:lpstr>
      <vt:lpstr>PowerPoint Presentation</vt:lpstr>
      <vt:lpstr>How to connect with resources improv game</vt:lpstr>
      <vt:lpstr>How to connect with resources improv game</vt:lpstr>
      <vt:lpstr>How to connect with resources improv game</vt:lpstr>
      <vt:lpstr>How to connect with resources improv game</vt:lpstr>
      <vt:lpstr>How to connect with resources improv game</vt:lpstr>
      <vt:lpstr>How to connect with resources improv game</vt:lpstr>
      <vt:lpstr>How to connect with resources improv game</vt:lpstr>
      <vt:lpstr>How to connect with resources improv game</vt:lpstr>
      <vt:lpstr>PowerPoint Presentation</vt:lpstr>
      <vt:lpstr>Educational and Promotional Materials</vt:lpstr>
      <vt:lpstr>Results of this mornings work</vt:lpstr>
      <vt:lpstr>PowerPoint Presentation</vt:lpstr>
      <vt:lpstr>Comprehensive and Up-to-date List for 211</vt:lpstr>
      <vt:lpstr>Inclusive Approach When a community resource is identified, what do people with disabilities need to know?</vt:lpstr>
      <vt:lpstr>PowerPoint Presentation</vt:lpstr>
      <vt:lpstr>Consider the difference in these images when thinking about how 2-1-1 can be more inclusive </vt:lpstr>
      <vt:lpstr>How can we change the way agencies appear in the system? </vt:lpstr>
      <vt:lpstr>What other questions should be asked? </vt:lpstr>
      <vt:lpstr>PowerPoint Presentation</vt:lpstr>
      <vt:lpstr>PowerPoint Presentation</vt:lpstr>
      <vt:lpstr>Suggestions to start the conversation </vt:lpstr>
      <vt:lpstr>Suggestions to start the discussion </vt:lpstr>
      <vt:lpstr>PowerPoint Presentation</vt:lpstr>
      <vt:lpstr>PowerPoint Presentation</vt:lpstr>
      <vt:lpstr>PowerPoint Presentation</vt:lpstr>
      <vt:lpstr>PowerPoint Presentation</vt:lpstr>
      <vt:lpstr>Suggestions to start the discussion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Traci, Meg</dc:creator>
  <cp:lastModifiedBy>Traci, Meg</cp:lastModifiedBy>
  <cp:revision>25</cp:revision>
  <cp:lastPrinted>2019-01-23T03:47:03Z</cp:lastPrinted>
  <dcterms:created xsi:type="dcterms:W3CDTF">2019-01-23T03:20:44Z</dcterms:created>
  <dcterms:modified xsi:type="dcterms:W3CDTF">2019-07-09T22:33:53Z</dcterms:modified>
</cp:coreProperties>
</file>